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0"/>
  </p:handoutMasterIdLst>
  <p:sldIdLst>
    <p:sldId id="1498" r:id="rId3"/>
    <p:sldId id="1263" r:id="rId5"/>
    <p:sldId id="1485" r:id="rId6"/>
    <p:sldId id="1265" r:id="rId7"/>
    <p:sldId id="1228" r:id="rId8"/>
    <p:sldId id="1264" r:id="rId9"/>
    <p:sldId id="1266" r:id="rId10"/>
    <p:sldId id="1294" r:id="rId11"/>
    <p:sldId id="1295" r:id="rId12"/>
    <p:sldId id="1291" r:id="rId13"/>
    <p:sldId id="1293" r:id="rId14"/>
    <p:sldId id="1500" r:id="rId15"/>
    <p:sldId id="1296" r:id="rId16"/>
    <p:sldId id="1289" r:id="rId17"/>
    <p:sldId id="1292" r:id="rId18"/>
    <p:sldId id="1487" r:id="rId19"/>
    <p:sldId id="1501" r:id="rId20"/>
    <p:sldId id="1290" r:id="rId21"/>
    <p:sldId id="1276" r:id="rId22"/>
    <p:sldId id="1280" r:id="rId23"/>
    <p:sldId id="1277" r:id="rId24"/>
    <p:sldId id="1279" r:id="rId25"/>
    <p:sldId id="1282" r:id="rId26"/>
    <p:sldId id="1283" r:id="rId27"/>
    <p:sldId id="1284" r:id="rId28"/>
    <p:sldId id="1285" r:id="rId29"/>
    <p:sldId id="1288" r:id="rId30"/>
    <p:sldId id="1499" r:id="rId31"/>
    <p:sldId id="1490" r:id="rId32"/>
    <p:sldId id="1491" r:id="rId33"/>
    <p:sldId id="1492" r:id="rId34"/>
    <p:sldId id="1493" r:id="rId35"/>
    <p:sldId id="1494" r:id="rId36"/>
    <p:sldId id="1495" r:id="rId37"/>
    <p:sldId id="1496" r:id="rId38"/>
    <p:sldId id="1497" r:id="rId3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rry Gou" initials="HG"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00CC"/>
    <a:srgbClr val="FF3300"/>
    <a:srgbClr val="0066FF"/>
    <a:srgbClr val="FFFFFF"/>
    <a:srgbClr val="FFFF99"/>
    <a:srgbClr val="FFFF00"/>
    <a:srgbClr val="99FF33"/>
    <a:srgbClr val="9900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57" autoAdjust="0"/>
    <p:restoredTop sz="93963" autoAdjust="0"/>
  </p:normalViewPr>
  <p:slideViewPr>
    <p:cSldViewPr>
      <p:cViewPr>
        <p:scale>
          <a:sx n="66" d="100"/>
          <a:sy n="66" d="100"/>
        </p:scale>
        <p:origin x="1236" y="12"/>
      </p:cViewPr>
      <p:guideLst>
        <p:guide orient="horz" pos="2188"/>
        <p:guide pos="2948"/>
      </p:guideLst>
    </p:cSldViewPr>
  </p:slideViewPr>
  <p:notesTextViewPr>
    <p:cViewPr>
      <p:scale>
        <a:sx n="100" d="100"/>
        <a:sy n="100" d="100"/>
      </p:scale>
      <p:origin x="0" y="0"/>
    </p:cViewPr>
  </p:notesTextViewPr>
  <p:sorterViewPr>
    <p:cViewPr varScale="1">
      <p:scale>
        <a:sx n="1" d="1"/>
        <a:sy n="1" d="1"/>
      </p:scale>
      <p:origin x="0" y="-2552"/>
    </p:cViewPr>
  </p:sorterViewPr>
  <p:notesViewPr>
    <p:cSldViewPr>
      <p:cViewPr varScale="1">
        <p:scale>
          <a:sx n="77" d="100"/>
          <a:sy n="77" d="100"/>
        </p:scale>
        <p:origin x="3420" y="5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commentAuthors" Target="commentAuthors.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ACA739-808A-45F7-B517-F86389C8A4E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2BF679-5100-4B09-9E12-512BAE72B0B7}"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en-US" altLang="zh-CN"/>
          </a:p>
        </p:txBody>
      </p:sp>
      <p:sp>
        <p:nvSpPr>
          <p:cNvPr id="96259"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en-US" altLang="zh-CN"/>
          </a:p>
        </p:txBody>
      </p:sp>
      <p:sp>
        <p:nvSpPr>
          <p:cNvPr id="962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p:spPr>
      </p:sp>
      <p:sp>
        <p:nvSpPr>
          <p:cNvPr id="96261"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6262"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en-US" altLang="zh-CN"/>
          </a:p>
        </p:txBody>
      </p:sp>
      <p:sp>
        <p:nvSpPr>
          <p:cNvPr id="96263"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4BA391D2-FF35-4B20-8B07-91CD895A1AFB}"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p:txBody>
          <a:bodyPr/>
          <a:lstStyle/>
          <a:p>
            <a:fld id="{0B919110-6856-4A64-9A7D-D40C491B9A44}" type="slidenum">
              <a:rPr lang="en-US" altLang="zh-CN"/>
            </a:fld>
            <a:endParaRPr lang="en-US" altLang="zh-CN"/>
          </a:p>
        </p:txBody>
      </p:sp>
      <p:sp>
        <p:nvSpPr>
          <p:cNvPr id="483330"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a:fld id="{4E1A39FF-2C30-45B6-8F91-645ED773424D}" type="slidenum">
              <a:rPr lang="en-US" altLang="zh-CN" sz="1200"/>
            </a:fld>
            <a:endParaRPr lang="en-US" altLang="zh-CN" sz="1200"/>
          </a:p>
        </p:txBody>
      </p:sp>
      <p:sp>
        <p:nvSpPr>
          <p:cNvPr id="483331" name="Rectangle 2"/>
          <p:cNvSpPr>
            <a:spLocks noGrp="1" noRot="1" noChangeAspect="1" noChangeArrowheads="1" noTextEdit="1"/>
          </p:cNvSpPr>
          <p:nvPr>
            <p:ph type="sldImg"/>
          </p:nvPr>
        </p:nvSpPr>
        <p:spPr>
          <a:xfrm>
            <a:off x="1371600" y="1143000"/>
            <a:ext cx="4114800" cy="3086100"/>
          </a:xfrm>
        </p:spPr>
      </p:sp>
      <p:sp>
        <p:nvSpPr>
          <p:cNvPr id="483332"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2021计导-概述3-2</a:t>
            </a:r>
            <a:r>
              <a:rPr lang="en-US" altLang="zh-CN"/>
              <a:t>   </a:t>
            </a:r>
            <a:r>
              <a:rPr lang="zh-CN" altLang="en-US"/>
              <a:t>以及书中相关</a:t>
            </a:r>
            <a:r>
              <a:rPr lang="en-US" altLang="zh-CN"/>
              <a:t> </a:t>
            </a:r>
            <a:r>
              <a:rPr lang="zh-CN" altLang="en-US"/>
              <a:t>介绍</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sym typeface="+mn-ea"/>
              </a:rPr>
              <a:t>Controller </a:t>
            </a:r>
            <a:r>
              <a:rPr lang="zh-CN" altLang="en-US" dirty="0">
                <a:sym typeface="+mn-ea"/>
              </a:rPr>
              <a:t>发出指令的同学</a:t>
            </a:r>
            <a:endParaRPr lang="zh-CN" altLang="en-US" dirty="0">
              <a:sym typeface="+mn-ea"/>
            </a:endParaRPr>
          </a:p>
          <a:p>
            <a:endParaRPr lang="zh-CN" altLang="en-US" dirty="0">
              <a:sym typeface="+mn-ea"/>
            </a:endParaRPr>
          </a:p>
          <a:p>
            <a:r>
              <a:rPr lang="zh-CN" altLang="en-US" dirty="0">
                <a:sym typeface="+mn-ea"/>
              </a:rPr>
              <a:t>监控器</a:t>
            </a:r>
            <a:r>
              <a:rPr lang="en-US" altLang="zh-CN" dirty="0">
                <a:sym typeface="+mn-ea"/>
              </a:rPr>
              <a:t> </a:t>
            </a:r>
            <a:r>
              <a:rPr lang="zh-CN" altLang="en-US" dirty="0">
                <a:sym typeface="+mn-ea"/>
              </a:rPr>
              <a:t>保证指令发出正确、执行正确、大小个判断准确</a:t>
            </a:r>
            <a:endParaRPr lang="zh-CN" altLang="en-US" dirty="0">
              <a:sym typeface="+mn-ea"/>
            </a:endParaRPr>
          </a:p>
          <a:p>
            <a:r>
              <a:rPr lang="zh-CN" altLang="en-US" dirty="0">
                <a:sym typeface="+mn-ea"/>
              </a:rPr>
              <a:t>每个</a:t>
            </a:r>
            <a:r>
              <a:rPr lang="en-US" altLang="zh-CN" dirty="0">
                <a:sym typeface="+mn-ea"/>
              </a:rPr>
              <a:t> Stepper</a:t>
            </a:r>
            <a:r>
              <a:rPr lang="zh-CN" altLang="en-US" dirty="0">
                <a:sym typeface="+mn-ea"/>
              </a:rPr>
              <a:t> 记数员心里只能记有限个数</a:t>
            </a:r>
            <a:r>
              <a:rPr lang="en-US" altLang="zh-CN" dirty="0">
                <a:sym typeface="+mn-ea"/>
              </a:rPr>
              <a:t> </a:t>
            </a:r>
            <a:r>
              <a:rPr lang="zh-CN" altLang="en-US" dirty="0">
                <a:sym typeface="+mn-ea"/>
              </a:rPr>
              <a:t>比如只能记比较操作、交换位置操作的</a:t>
            </a:r>
            <a:endParaRPr lang="zh-CN" altLang="en-US" dirty="0">
              <a:sym typeface="+mn-ea"/>
            </a:endParaRPr>
          </a:p>
          <a:p>
            <a:endParaRPr lang="en-US" altLang="zh-CN" dirty="0">
              <a:sym typeface="+mn-ea"/>
            </a:endParaRPr>
          </a:p>
          <a:p>
            <a:r>
              <a:rPr lang="en-US" altLang="zh-CN" dirty="0">
                <a:sym typeface="+mn-ea"/>
              </a:rPr>
              <a:t>Overseer 1</a:t>
            </a:r>
            <a:r>
              <a:rPr lang="zh-CN" altLang="en-US" dirty="0">
                <a:sym typeface="+mn-ea"/>
              </a:rPr>
              <a:t>号、</a:t>
            </a:r>
            <a:r>
              <a:rPr lang="en-US" altLang="zh-CN" dirty="0">
                <a:sym typeface="+mn-ea"/>
              </a:rPr>
              <a:t>2</a:t>
            </a:r>
            <a:r>
              <a:rPr lang="zh-CN" altLang="en-US" dirty="0">
                <a:sym typeface="+mn-ea"/>
              </a:rPr>
              <a:t>号，记录全过程</a:t>
            </a:r>
            <a:r>
              <a:rPr lang="en-US" altLang="zh-CN" dirty="0">
                <a:sym typeface="+mn-ea"/>
              </a:rPr>
              <a:t>3</a:t>
            </a:r>
            <a:r>
              <a:rPr lang="zh-CN" altLang="en-US" dirty="0">
                <a:sym typeface="+mn-ea"/>
              </a:rPr>
              <a:t>号，拍照</a:t>
            </a:r>
            <a:r>
              <a:rPr lang="en-US" altLang="zh-CN" dirty="0">
                <a:sym typeface="+mn-ea"/>
              </a:rPr>
              <a:t> </a:t>
            </a:r>
            <a:r>
              <a:rPr lang="zh-CN" altLang="en-US" dirty="0">
                <a:sym typeface="+mn-ea"/>
              </a:rPr>
              <a:t>录像等</a:t>
            </a:r>
            <a:endParaRPr lang="zh-CN" altLang="en-US" dirty="0">
              <a:sym typeface="+mn-ea"/>
            </a:endParaRPr>
          </a:p>
          <a:p>
            <a:endParaRPr lang="zh-CN" altLang="en-US" dirty="0">
              <a:sym typeface="+mn-ea"/>
            </a:endParaRPr>
          </a:p>
          <a:p>
            <a:r>
              <a:rPr lang="zh-CN" altLang="en-US" dirty="0">
                <a:sym typeface="+mn-ea"/>
              </a:rPr>
              <a:t>第二次实验时候，可以换换角色。</a:t>
            </a:r>
            <a:endParaRPr lang="zh-CN" altLang="en-US" dirty="0">
              <a:sym typeface="+mn-ea"/>
            </a:endParaRPr>
          </a:p>
          <a:p>
            <a:endParaRPr lang="zh-CN" altLang="en-US" dirty="0">
              <a:sym typeface="+mn-ea"/>
            </a:endParaRPr>
          </a:p>
          <a:p>
            <a:r>
              <a:rPr lang="zh-CN" altLang="en-US" dirty="0">
                <a:sym typeface="+mn-ea"/>
              </a:rPr>
              <a:t>可以设计每个</a:t>
            </a:r>
            <a:r>
              <a:rPr lang="en-US" altLang="zh-CN" dirty="0">
                <a:sym typeface="+mn-ea"/>
              </a:rPr>
              <a:t> </a:t>
            </a:r>
            <a:r>
              <a:rPr lang="zh-CN" altLang="en-US" dirty="0">
                <a:sym typeface="+mn-ea"/>
              </a:rPr>
              <a:t>Register</a:t>
            </a:r>
            <a:r>
              <a:rPr lang="en-US" altLang="zh-CN" dirty="0">
                <a:sym typeface="+mn-ea"/>
              </a:rPr>
              <a:t> </a:t>
            </a:r>
            <a:r>
              <a:rPr lang="zh-CN" altLang="en-US" dirty="0">
                <a:sym typeface="+mn-ea"/>
              </a:rPr>
              <a:t>处，至多只能站一个同学</a:t>
            </a:r>
            <a:endParaRPr lang="zh-CN" altLang="en-US" dirty="0">
              <a:sym typeface="+mn-ea"/>
            </a:endParaRPr>
          </a:p>
          <a:p>
            <a:r>
              <a:rPr lang="zh-CN" altLang="en-US"/>
              <a:t>建议可以用</a:t>
            </a:r>
            <a:r>
              <a:rPr lang="en-US" altLang="zh-CN"/>
              <a:t>  </a:t>
            </a:r>
            <a:r>
              <a:rPr lang="zh-CN" altLang="en-US"/>
              <a:t>站起</a:t>
            </a:r>
            <a:r>
              <a:rPr lang="en-US" altLang="zh-CN"/>
              <a:t>/</a:t>
            </a:r>
            <a:r>
              <a:rPr lang="zh-CN" altLang="en-US"/>
              <a:t>坐下</a:t>
            </a:r>
            <a:r>
              <a:rPr lang="en-US" altLang="zh-CN"/>
              <a:t> </a:t>
            </a:r>
            <a:r>
              <a:rPr lang="zh-CN" altLang="en-US"/>
              <a:t>来切换分治</a:t>
            </a:r>
            <a:r>
              <a:rPr lang="en-US" altLang="zh-CN"/>
              <a:t> </a:t>
            </a:r>
            <a:r>
              <a:rPr lang="zh-CN" altLang="en-US"/>
              <a:t>分区符号</a:t>
            </a:r>
            <a:endParaRPr lang="en-US" altLang="zh-CN"/>
          </a:p>
          <a:p>
            <a:endParaRPr lang="en-US" altLang="zh-CN"/>
          </a:p>
          <a:p>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rial" panose="020B0604020202020204" pitchFamily="34" charset="0"/>
              </a:rPr>
              <a:t>稳定的排序：</a:t>
            </a:r>
            <a:r>
              <a:rPr lang="en-US" altLang="zh-CN" b="0" i="0" dirty="0">
                <a:solidFill>
                  <a:srgbClr val="333333"/>
                </a:solidFill>
                <a:effectLst/>
                <a:latin typeface="Arial" panose="020B0604020202020204" pitchFamily="34" charset="0"/>
              </a:rPr>
              <a:t>1</a:t>
            </a:r>
            <a:r>
              <a:rPr lang="zh-CN" altLang="en-US" b="0" i="0" dirty="0">
                <a:solidFill>
                  <a:srgbClr val="333333"/>
                </a:solidFill>
                <a:effectLst/>
                <a:latin typeface="Arial" panose="020B0604020202020204" pitchFamily="34" charset="0"/>
              </a:rPr>
              <a:t>、冒泡排序 </a:t>
            </a:r>
            <a:r>
              <a:rPr lang="en-US" altLang="zh-CN" b="0" i="0" dirty="0">
                <a:solidFill>
                  <a:srgbClr val="333333"/>
                </a:solidFill>
                <a:effectLst/>
                <a:latin typeface="Arial" panose="020B0604020202020204" pitchFamily="34" charset="0"/>
              </a:rPr>
              <a:t>2</a:t>
            </a:r>
            <a:r>
              <a:rPr lang="zh-CN" altLang="en-US" b="0" i="0" dirty="0">
                <a:solidFill>
                  <a:srgbClr val="333333"/>
                </a:solidFill>
                <a:effectLst/>
                <a:latin typeface="Arial" panose="020B0604020202020204" pitchFamily="34" charset="0"/>
              </a:rPr>
              <a:t>、鸡尾酒排序 </a:t>
            </a:r>
            <a:r>
              <a:rPr lang="en-US" altLang="zh-CN" b="0" i="0" dirty="0">
                <a:solidFill>
                  <a:srgbClr val="333333"/>
                </a:solidFill>
                <a:effectLst/>
                <a:latin typeface="Arial" panose="020B0604020202020204" pitchFamily="34" charset="0"/>
              </a:rPr>
              <a:t>3</a:t>
            </a:r>
            <a:r>
              <a:rPr lang="zh-CN" altLang="en-US" b="0" i="0" dirty="0">
                <a:solidFill>
                  <a:srgbClr val="333333"/>
                </a:solidFill>
                <a:effectLst/>
                <a:latin typeface="Arial" panose="020B0604020202020204" pitchFamily="34" charset="0"/>
              </a:rPr>
              <a:t>、插入排序 </a:t>
            </a:r>
            <a:r>
              <a:rPr lang="en-US" altLang="zh-CN" b="0" i="0" dirty="0">
                <a:solidFill>
                  <a:srgbClr val="333333"/>
                </a:solidFill>
                <a:effectLst/>
                <a:latin typeface="Arial" panose="020B0604020202020204" pitchFamily="34" charset="0"/>
              </a:rPr>
              <a:t>4</a:t>
            </a:r>
            <a:r>
              <a:rPr lang="zh-CN" altLang="en-US" b="0" i="0" dirty="0">
                <a:solidFill>
                  <a:srgbClr val="333333"/>
                </a:solidFill>
                <a:effectLst/>
                <a:latin typeface="Arial" panose="020B0604020202020204" pitchFamily="34" charset="0"/>
              </a:rPr>
              <a:t>、桶排序 </a:t>
            </a:r>
            <a:r>
              <a:rPr lang="en-US" altLang="zh-CN" b="0" i="0" dirty="0">
                <a:solidFill>
                  <a:srgbClr val="333333"/>
                </a:solidFill>
                <a:effectLst/>
                <a:latin typeface="Arial" panose="020B0604020202020204" pitchFamily="34" charset="0"/>
              </a:rPr>
              <a:t>5</a:t>
            </a:r>
            <a:r>
              <a:rPr lang="zh-CN" altLang="en-US" b="0" i="0" dirty="0">
                <a:solidFill>
                  <a:srgbClr val="333333"/>
                </a:solidFill>
                <a:effectLst/>
                <a:latin typeface="Arial" panose="020B0604020202020204" pitchFamily="34" charset="0"/>
              </a:rPr>
              <a:t>、计数排序 </a:t>
            </a:r>
            <a:r>
              <a:rPr lang="en-US" altLang="zh-CN" b="0" i="0" dirty="0">
                <a:solidFill>
                  <a:srgbClr val="333333"/>
                </a:solidFill>
                <a:effectLst/>
                <a:latin typeface="Arial" panose="020B0604020202020204" pitchFamily="34" charset="0"/>
              </a:rPr>
              <a:t>6</a:t>
            </a:r>
            <a:r>
              <a:rPr lang="zh-CN" altLang="en-US" b="0" i="0" dirty="0">
                <a:solidFill>
                  <a:srgbClr val="333333"/>
                </a:solidFill>
                <a:effectLst/>
                <a:latin typeface="Arial" panose="020B0604020202020204" pitchFamily="34" charset="0"/>
              </a:rPr>
              <a:t>、合并排序 </a:t>
            </a:r>
            <a:r>
              <a:rPr lang="en-US" altLang="zh-CN" b="0" i="0" dirty="0">
                <a:solidFill>
                  <a:srgbClr val="333333"/>
                </a:solidFill>
                <a:effectLst/>
                <a:latin typeface="Arial" panose="020B0604020202020204" pitchFamily="34" charset="0"/>
              </a:rPr>
              <a:t>7</a:t>
            </a:r>
            <a:r>
              <a:rPr lang="zh-CN" altLang="en-US" b="0" i="0" dirty="0">
                <a:solidFill>
                  <a:srgbClr val="333333"/>
                </a:solidFill>
                <a:effectLst/>
                <a:latin typeface="Arial" panose="020B0604020202020204" pitchFamily="34" charset="0"/>
              </a:rPr>
              <a:t>、基数排序 </a:t>
            </a:r>
            <a:r>
              <a:rPr lang="en-US" altLang="zh-CN" b="0" i="0" dirty="0">
                <a:solidFill>
                  <a:srgbClr val="333333"/>
                </a:solidFill>
                <a:effectLst/>
                <a:latin typeface="Arial" panose="020B0604020202020204" pitchFamily="34" charset="0"/>
              </a:rPr>
              <a:t>8</a:t>
            </a:r>
            <a:r>
              <a:rPr lang="zh-CN" altLang="en-US" b="0" i="0" dirty="0">
                <a:solidFill>
                  <a:srgbClr val="333333"/>
                </a:solidFill>
                <a:effectLst/>
                <a:latin typeface="Arial" panose="020B0604020202020204" pitchFamily="34" charset="0"/>
              </a:rPr>
              <a:t>、二叉排序树排序</a:t>
            </a:r>
            <a:endParaRPr lang="zh-CN" altLang="en-US" dirty="0"/>
          </a:p>
        </p:txBody>
      </p:sp>
      <p:sp>
        <p:nvSpPr>
          <p:cNvPr id="4" name="灯片编号占位符 3"/>
          <p:cNvSpPr>
            <a:spLocks noGrp="1"/>
          </p:cNvSpPr>
          <p:nvPr>
            <p:ph type="sldNum" sz="quarter" idx="5"/>
          </p:nvPr>
        </p:nvSpPr>
        <p:spPr/>
        <p:txBody>
          <a:bodyPr/>
          <a:lstStyle/>
          <a:p>
            <a:fld id="{4BA391D2-FF35-4B20-8B07-91CD895A1AFB}"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(click)</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(click)</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(click)</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(click)</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(click)</a:t>
            </a:r>
            <a:endParaRPr lang="zh-CN" altLang="en-US" dirty="0"/>
          </a:p>
        </p:txBody>
      </p:sp>
      <p:sp>
        <p:nvSpPr>
          <p:cNvPr id="4" name="灯片编号占位符 3"/>
          <p:cNvSpPr>
            <a:spLocks noGrp="1"/>
          </p:cNvSpPr>
          <p:nvPr>
            <p:ph type="sldNum" sz="quarter" idx="10"/>
          </p:nvPr>
        </p:nvSpPr>
        <p:spPr/>
        <p:txBody>
          <a:bodyPr/>
          <a:lstStyle/>
          <a:p>
            <a:fld id="{3422910A-01DD-4D1E-AA16-0C11FAC0331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指令集：指令规则的集合</a:t>
            </a:r>
            <a:endParaRPr lang="en-US" altLang="zh-CN" dirty="0"/>
          </a:p>
          <a:p>
            <a:r>
              <a:rPr lang="zh-CN" altLang="en-US" dirty="0"/>
              <a:t>指令：指令规则实例</a:t>
            </a:r>
            <a:endParaRPr lang="en-US" altLang="zh-CN" dirty="0"/>
          </a:p>
          <a:p>
            <a:endParaRPr lang="en-US" altLang="zh-CN" dirty="0"/>
          </a:p>
          <a:p>
            <a:r>
              <a:rPr lang="en-US" altLang="zh-CN" dirty="0"/>
              <a:t>(click)</a:t>
            </a:r>
            <a:endParaRPr lang="en-US" altLang="zh-CN" dirty="0"/>
          </a:p>
          <a:p>
            <a:r>
              <a:rPr lang="zh-CN" altLang="en-US" dirty="0"/>
              <a:t>实验步骤便是：</a:t>
            </a:r>
            <a:endParaRPr lang="en-US" altLang="zh-CN" dirty="0"/>
          </a:p>
          <a:p>
            <a:r>
              <a:rPr lang="en-US" altLang="zh-CN" dirty="0"/>
              <a:t>(click)</a:t>
            </a:r>
            <a:endParaRPr lang="en-US" altLang="zh-CN" dirty="0"/>
          </a:p>
          <a:p>
            <a:r>
              <a:rPr lang="en-US" altLang="zh-CN" dirty="0"/>
              <a:t>(click)</a:t>
            </a:r>
            <a:endParaRPr lang="en-US" altLang="zh-CN" dirty="0"/>
          </a:p>
          <a:p>
            <a:r>
              <a:rPr lang="en-US" altLang="zh-CN" dirty="0"/>
              <a:t>(click)</a:t>
            </a:r>
            <a:endParaRPr lang="en-US" altLang="zh-CN" dirty="0"/>
          </a:p>
          <a:p>
            <a:r>
              <a:rPr lang="en-US" altLang="zh-CN" dirty="0"/>
              <a:t>(click)</a:t>
            </a:r>
            <a:endParaRPr lang="zh-CN" altLang="en-US" dirty="0"/>
          </a:p>
        </p:txBody>
      </p:sp>
      <p:sp>
        <p:nvSpPr>
          <p:cNvPr id="4" name="灯片编号占位符 3"/>
          <p:cNvSpPr>
            <a:spLocks noGrp="1"/>
          </p:cNvSpPr>
          <p:nvPr>
            <p:ph type="sldNum" sz="quarter" idx="10"/>
          </p:nvPr>
        </p:nvSpPr>
        <p:spPr/>
        <p:txBody>
          <a:bodyPr/>
          <a:lstStyle/>
          <a:p>
            <a:fld id="{3422910A-01DD-4D1E-AA16-0C11FAC0331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对于硬件我们有如下限制。</a:t>
            </a:r>
            <a:endParaRPr lang="en-US" altLang="zh-CN" dirty="0"/>
          </a:p>
          <a:p>
            <a:r>
              <a:rPr lang="zh-CN" altLang="en-US" dirty="0"/>
              <a:t>硬件设计中至少要含有存储器和控制器。也可以设计上面没有提到的硬件。要求是这些硬件均要由人体或者其他简易道具实现。</a:t>
            </a:r>
            <a:endParaRPr lang="en-US" altLang="zh-CN" dirty="0"/>
          </a:p>
          <a:p>
            <a:r>
              <a:rPr lang="zh-CN" altLang="en-US" dirty="0"/>
              <a:t>对于存储器和控制器我们还作如下要求：</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3422910A-01DD-4D1E-AA16-0C11FAC0331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然后是指令集。</a:t>
            </a:r>
            <a:endParaRPr lang="en-US" altLang="zh-CN" dirty="0"/>
          </a:p>
          <a:p>
            <a:r>
              <a:rPr lang="en-US" altLang="zh-CN" dirty="0"/>
              <a:t>(click)</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3422910A-01DD-4D1E-AA16-0C11FAC0331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(click)</a:t>
            </a:r>
            <a:endParaRPr lang="en-US" altLang="zh-CN" dirty="0"/>
          </a:p>
          <a:p>
            <a:r>
              <a:rPr lang="zh-CN" altLang="en-US" dirty="0"/>
              <a:t>要注意指令规则和硬件是相辅相成的。</a:t>
            </a:r>
            <a:endParaRPr lang="zh-CN" altLang="en-US" dirty="0"/>
          </a:p>
          <a:p>
            <a:r>
              <a:rPr lang="zh-CN" altLang="en-US" dirty="0"/>
              <a:t>指令规则到底设计成啥样，取决于你硬件能做成啥样，有啥能力。</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(click)</a:t>
            </a:r>
            <a:endParaRPr lang="en-US" altLang="zh-CN" dirty="0"/>
          </a:p>
          <a:p>
            <a:r>
              <a:rPr lang="zh-CN" altLang="en-US" dirty="0"/>
              <a:t>更具体的说，本实验设计时你们应该想一想人和电子元器件的区别。</a:t>
            </a:r>
            <a:endParaRPr lang="en-US" altLang="zh-CN" dirty="0"/>
          </a:p>
          <a:p>
            <a:r>
              <a:rPr lang="en-US" altLang="zh-CN" dirty="0"/>
              <a:t>(click)</a:t>
            </a:r>
            <a:endParaRPr lang="en-US" altLang="zh-CN" dirty="0"/>
          </a:p>
          <a:p>
            <a:endParaRPr lang="en-US" altLang="zh-CN" dirty="0"/>
          </a:p>
          <a:p>
            <a:r>
              <a:rPr lang="zh-CN" altLang="en-US" dirty="0"/>
              <a:t>举个例子，人有眼睛，可以看东西，那么对于人构成的计算机来说，这么一条指令规则就很合理：</a:t>
            </a:r>
            <a:endParaRPr lang="en-US" altLang="zh-CN" dirty="0"/>
          </a:p>
          <a:p>
            <a:r>
              <a:rPr lang="en-US" altLang="zh-CN" dirty="0"/>
              <a:t>(click)</a:t>
            </a:r>
            <a:endParaRPr lang="en-US" altLang="zh-CN" dirty="0"/>
          </a:p>
          <a:p>
            <a:r>
              <a:rPr lang="en-US" altLang="zh-CN" dirty="0"/>
              <a:t>change  </a:t>
            </a:r>
            <a:r>
              <a:rPr lang="zh-CN" altLang="en-US" dirty="0"/>
              <a:t>状态</a:t>
            </a:r>
            <a:r>
              <a:rPr lang="en-US" altLang="zh-CN" dirty="0"/>
              <a:t>1 </a:t>
            </a:r>
            <a:r>
              <a:rPr lang="zh-CN" altLang="en-US" dirty="0"/>
              <a:t>状态</a:t>
            </a:r>
            <a:r>
              <a:rPr lang="en-US" altLang="zh-CN" dirty="0"/>
              <a:t>2</a:t>
            </a:r>
            <a:r>
              <a:rPr lang="zh-CN" altLang="en-US" dirty="0"/>
              <a:t>，其中状态包含｛蹲下、站着｝</a:t>
            </a:r>
            <a:endParaRPr lang="en-US" altLang="zh-CN" dirty="0"/>
          </a:p>
          <a:p>
            <a:r>
              <a:rPr lang="zh-CN" altLang="en-US" dirty="0"/>
              <a:t>操作过程是：找到从左往右第一个状态是状态</a:t>
            </a:r>
            <a:r>
              <a:rPr lang="en-US" altLang="zh-CN" dirty="0"/>
              <a:t>1</a:t>
            </a:r>
            <a:r>
              <a:rPr lang="zh-CN" altLang="en-US" dirty="0"/>
              <a:t>的人，让他变成状态</a:t>
            </a:r>
            <a:r>
              <a:rPr lang="en-US" altLang="zh-CN" dirty="0"/>
              <a:t>2</a:t>
            </a:r>
            <a:r>
              <a:rPr lang="zh-CN" altLang="en-US" dirty="0"/>
              <a:t>。</a:t>
            </a:r>
            <a:endParaRPr lang="en-US" altLang="zh-CN" dirty="0"/>
          </a:p>
          <a:p>
            <a:r>
              <a:rPr lang="en-US" altLang="zh-CN" dirty="0"/>
              <a:t>(click) </a:t>
            </a:r>
            <a:endParaRPr lang="en-US" altLang="zh-CN" dirty="0"/>
          </a:p>
          <a:p>
            <a:r>
              <a:rPr lang="zh-CN" altLang="en-US" dirty="0"/>
              <a:t>指令实例</a:t>
            </a:r>
            <a:endParaRPr lang="en-US" altLang="zh-CN" dirty="0"/>
          </a:p>
          <a:p>
            <a:endParaRPr lang="en-US" altLang="zh-CN" dirty="0"/>
          </a:p>
          <a:p>
            <a:r>
              <a:rPr lang="zh-CN" altLang="en-US" dirty="0"/>
              <a:t>但是计算机做这个事情就不太合理。（为什么，有兴趣可以自己看计算机硬件是怎么做的。）</a:t>
            </a:r>
            <a:endParaRPr lang="en-US" altLang="zh-CN" dirty="0"/>
          </a:p>
          <a:p>
            <a:endParaRPr lang="en-US" altLang="zh-CN" dirty="0"/>
          </a:p>
          <a:p>
            <a:r>
              <a:rPr lang="zh-CN" altLang="en-US" dirty="0"/>
              <a:t>当然你们也可以设计硬件和指令规则的时候可以去模拟计算机（比如拿纸和笔充当寄存器之类的），但是我们更加希望你们发挥想象力，利用人体自身的能力来设计相关的硬件和指令规则。</a:t>
            </a:r>
            <a:endParaRPr lang="en-US" altLang="zh-CN" dirty="0"/>
          </a:p>
        </p:txBody>
      </p:sp>
      <p:sp>
        <p:nvSpPr>
          <p:cNvPr id="4" name="灯片编号占位符 3"/>
          <p:cNvSpPr>
            <a:spLocks noGrp="1"/>
          </p:cNvSpPr>
          <p:nvPr>
            <p:ph type="sldNum" sz="quarter" idx="10"/>
          </p:nvPr>
        </p:nvSpPr>
        <p:spPr/>
        <p:txBody>
          <a:bodyPr/>
          <a:lstStyle/>
          <a:p>
            <a:fld id="{3422910A-01DD-4D1E-AA16-0C11FAC0331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(click)</a:t>
            </a:r>
            <a:endParaRPr lang="en-US" altLang="zh-CN" dirty="0"/>
          </a:p>
          <a:p>
            <a:r>
              <a:rPr lang="en-US" altLang="zh-CN" dirty="0"/>
              <a:t>(click)</a:t>
            </a:r>
            <a:endParaRPr lang="en-US" altLang="zh-CN" dirty="0"/>
          </a:p>
          <a:p>
            <a:r>
              <a:rPr lang="en-US" altLang="zh-CN" dirty="0"/>
              <a:t>(click)</a:t>
            </a:r>
            <a:endParaRPr lang="en-US" altLang="zh-CN" dirty="0"/>
          </a:p>
          <a:p>
            <a:r>
              <a:rPr lang="zh-CN" altLang="en-US" dirty="0"/>
              <a:t>比如你设计了一个指令规则，是让运算器一眼找到站着的人中最高的。再设计一条指令规则，能够把这个人和最后一个站着的换位置。然后循环执行，你做的这个就是选择排序，而不是快排了。因此就不满足算法正确性了。</a:t>
            </a:r>
            <a:endParaRPr lang="zh-CN" altLang="en-US" dirty="0"/>
          </a:p>
        </p:txBody>
      </p:sp>
      <p:sp>
        <p:nvSpPr>
          <p:cNvPr id="4" name="灯片编号占位符 3"/>
          <p:cNvSpPr>
            <a:spLocks noGrp="1"/>
          </p:cNvSpPr>
          <p:nvPr>
            <p:ph type="sldNum" sz="quarter" idx="10"/>
          </p:nvPr>
        </p:nvSpPr>
        <p:spPr/>
        <p:txBody>
          <a:bodyPr/>
          <a:lstStyle/>
          <a:p>
            <a:fld id="{3422910A-01DD-4D1E-AA16-0C11FAC0331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不建议存储器两个人之间直接塞进去一个人。还有数据没有自己的意识。以及模拟的时候只有控制器可以看到指令，控制器先分析指令，再通过说话的方式告诉运算器、寄存器、存储器（里的同学）做什么。</a:t>
            </a:r>
            <a:endParaRPr lang="en-US" altLang="zh-CN" dirty="0"/>
          </a:p>
        </p:txBody>
      </p:sp>
      <p:sp>
        <p:nvSpPr>
          <p:cNvPr id="4" name="灯片编号占位符 3"/>
          <p:cNvSpPr>
            <a:spLocks noGrp="1"/>
          </p:cNvSpPr>
          <p:nvPr>
            <p:ph type="sldNum" sz="quarter" idx="10"/>
          </p:nvPr>
        </p:nvSpPr>
        <p:spPr/>
        <p:txBody>
          <a:bodyPr/>
          <a:lstStyle/>
          <a:p>
            <a:fld id="{3422910A-01DD-4D1E-AA16-0C11FAC0331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第一堂课</a:t>
            </a:r>
            <a:r>
              <a:rPr lang="en-US" altLang="zh-CN" dirty="0"/>
              <a:t> 30-40</a:t>
            </a:r>
            <a:r>
              <a:rPr lang="zh-CN" altLang="en-US" dirty="0"/>
              <a:t>分钟，分组要定组长。</a:t>
            </a:r>
            <a:r>
              <a:rPr lang="en-US" altLang="zh-CN" dirty="0"/>
              <a:t>  </a:t>
            </a:r>
            <a:r>
              <a:rPr lang="zh-CN" altLang="en-US" dirty="0"/>
              <a:t>明确把个人方案变成班级方案的策略。</a:t>
            </a:r>
            <a:endParaRPr lang="zh-CN" altLang="en-US" dirty="0"/>
          </a:p>
          <a:p>
            <a:r>
              <a:rPr lang="zh-CN" altLang="en-US" dirty="0"/>
              <a:t>主持人申报</a:t>
            </a:r>
            <a:r>
              <a:rPr lang="en-US" altLang="zh-CN" dirty="0"/>
              <a:t>  program </a:t>
            </a:r>
            <a:r>
              <a:rPr lang="en-US" altLang="zh-CN" dirty="0" err="1"/>
              <a:t>communit</a:t>
            </a:r>
            <a:endParaRPr lang="zh-CN" altLang="en-US" dirty="0"/>
          </a:p>
          <a:p>
            <a:r>
              <a:rPr lang="zh-CN" altLang="en-US" dirty="0"/>
              <a:t>第一课的作业，人脑计算机的指令机。</a:t>
            </a:r>
            <a:r>
              <a:rPr lang="zh-CN" altLang="en-US" dirty="0">
                <a:latin typeface="Cambria Math" panose="02040503050406030204" pitchFamily="18" charset="0"/>
                <a:ea typeface="黑体" panose="02010609060101010101" pitchFamily="49" charset="-122"/>
                <a:sym typeface="+mn-ea"/>
              </a:rPr>
              <a:t>人脑计算机的指令集</a:t>
            </a:r>
            <a:endParaRPr lang="zh-CN" altLang="en-US" dirty="0"/>
          </a:p>
          <a:p>
            <a:endParaRPr lang="zh-CN" altLang="en-US" dirty="0"/>
          </a:p>
          <a:p>
            <a:r>
              <a:rPr lang="zh-CN" altLang="en-US" dirty="0"/>
              <a:t>第二次课</a:t>
            </a:r>
            <a:r>
              <a:rPr lang="en-US" altLang="zh-CN" dirty="0"/>
              <a:t> </a:t>
            </a:r>
            <a:r>
              <a:rPr lang="zh-CN" altLang="en-US" dirty="0"/>
              <a:t>前一半</a:t>
            </a:r>
            <a:r>
              <a:rPr lang="en-US" altLang="zh-CN" dirty="0"/>
              <a:t> 40</a:t>
            </a:r>
            <a:r>
              <a:rPr lang="zh-CN" altLang="en-US" dirty="0"/>
              <a:t>分钟定策略</a:t>
            </a:r>
            <a:r>
              <a:rPr lang="en-US" altLang="zh-CN" dirty="0"/>
              <a:t> + 30</a:t>
            </a:r>
            <a:r>
              <a:rPr lang="zh-CN" altLang="en-US" dirty="0"/>
              <a:t>分钟</a:t>
            </a:r>
            <a:r>
              <a:rPr lang="en-US" altLang="zh-CN" dirty="0"/>
              <a:t> </a:t>
            </a:r>
            <a:r>
              <a:rPr lang="zh-CN" altLang="en-US" dirty="0"/>
              <a:t>选出大组策略</a:t>
            </a:r>
            <a:r>
              <a:rPr lang="en-US" altLang="zh-CN" dirty="0"/>
              <a:t> + 20</a:t>
            </a:r>
            <a:r>
              <a:rPr lang="zh-CN" altLang="en-US" dirty="0"/>
              <a:t>分钟</a:t>
            </a:r>
            <a:r>
              <a:rPr lang="en-US" altLang="zh-CN" dirty="0"/>
              <a:t> </a:t>
            </a:r>
            <a:r>
              <a:rPr lang="zh-CN" altLang="en-US" dirty="0"/>
              <a:t>决定分工</a:t>
            </a:r>
            <a:r>
              <a:rPr lang="en-US" altLang="zh-CN" dirty="0"/>
              <a:t>+</a:t>
            </a:r>
            <a:r>
              <a:rPr lang="zh-CN" altLang="en-US" dirty="0"/>
              <a:t>熟悉方案</a:t>
            </a:r>
            <a:endParaRPr lang="zh-CN" altLang="en-US" dirty="0"/>
          </a:p>
          <a:p>
            <a:r>
              <a:rPr lang="en-US" altLang="zh-CN" dirty="0"/>
              <a:t>4-8</a:t>
            </a:r>
            <a:r>
              <a:rPr lang="zh-CN" altLang="en-US" dirty="0"/>
              <a:t>个候选方案和最终方案的设计者。</a:t>
            </a:r>
            <a:endParaRPr lang="zh-CN" altLang="en-US" dirty="0"/>
          </a:p>
          <a:p>
            <a:r>
              <a:rPr lang="zh-CN" altLang="en-US" dirty="0"/>
              <a:t>第一轮选出的人：</a:t>
            </a:r>
            <a:endParaRPr lang="zh-CN" altLang="en-US" dirty="0"/>
          </a:p>
          <a:p>
            <a:r>
              <a:rPr lang="en-US" altLang="zh-CN" dirty="0"/>
              <a:t>Team leader </a:t>
            </a:r>
            <a:r>
              <a:rPr lang="zh-CN" altLang="en-US" dirty="0"/>
              <a:t>不一定是最终方案的设计者</a:t>
            </a:r>
            <a:endParaRPr lang="zh-CN" altLang="en-US" dirty="0"/>
          </a:p>
          <a:p>
            <a:endParaRPr lang="zh-CN" altLang="en-US" dirty="0"/>
          </a:p>
          <a:p>
            <a:r>
              <a:rPr lang="zh-CN" altLang="en-US" dirty="0"/>
              <a:t>记录，</a:t>
            </a:r>
            <a:r>
              <a:rPr lang="en-US" altLang="zh-CN" dirty="0"/>
              <a:t>  </a:t>
            </a:r>
            <a:r>
              <a:rPr lang="zh-CN" altLang="en-US" dirty="0"/>
              <a:t>每一个指令的运行要记下来，</a:t>
            </a:r>
            <a:r>
              <a:rPr lang="en-US" altLang="zh-CN" dirty="0"/>
              <a:t>  </a:t>
            </a:r>
            <a:r>
              <a:rPr lang="zh-CN" altLang="en-US" dirty="0"/>
              <a:t>照片</a:t>
            </a:r>
            <a:r>
              <a:rPr lang="en-US" altLang="zh-CN" dirty="0"/>
              <a:t>+</a:t>
            </a:r>
            <a:r>
              <a:rPr lang="zh-CN" altLang="en-US" dirty="0"/>
              <a:t>最好全程有录像</a:t>
            </a:r>
            <a:r>
              <a:rPr lang="en-US" altLang="zh-CN" dirty="0"/>
              <a:t>  </a:t>
            </a:r>
            <a:r>
              <a:rPr lang="zh-CN" altLang="en-US" dirty="0"/>
              <a:t>物理证据。</a:t>
            </a:r>
            <a:endParaRPr lang="zh-CN" altLang="en-US" dirty="0"/>
          </a:p>
          <a:p>
            <a:r>
              <a:rPr lang="zh-CN" altLang="en-US" dirty="0"/>
              <a:t>开始时候</a:t>
            </a:r>
            <a:r>
              <a:rPr lang="en-US" altLang="zh-CN" dirty="0"/>
              <a:t> </a:t>
            </a:r>
            <a:r>
              <a:rPr lang="zh-CN" altLang="en-US" dirty="0"/>
              <a:t>有照片</a:t>
            </a:r>
            <a:r>
              <a:rPr lang="en-US" altLang="zh-CN" dirty="0"/>
              <a:t>  </a:t>
            </a:r>
            <a:r>
              <a:rPr lang="zh-CN" altLang="en-US" dirty="0"/>
              <a:t>最后有照片</a:t>
            </a:r>
            <a:r>
              <a:rPr lang="en-US" altLang="zh-CN" dirty="0"/>
              <a:t>  </a:t>
            </a:r>
            <a:r>
              <a:rPr lang="zh-CN" altLang="en-US" dirty="0"/>
              <a:t>中间有录像</a:t>
            </a:r>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实验注意事项：</a:t>
            </a:r>
            <a:endParaRPr lang="en-US" altLang="zh-CN" dirty="0"/>
          </a:p>
          <a:p>
            <a:r>
              <a:rPr lang="en-US" altLang="zh-CN" dirty="0"/>
              <a:t>(click)</a:t>
            </a:r>
            <a:endParaRPr lang="zh-CN" altLang="en-US" dirty="0"/>
          </a:p>
        </p:txBody>
      </p:sp>
      <p:sp>
        <p:nvSpPr>
          <p:cNvPr id="4" name="灯片编号占位符 3"/>
          <p:cNvSpPr>
            <a:spLocks noGrp="1"/>
          </p:cNvSpPr>
          <p:nvPr>
            <p:ph type="sldNum" sz="quarter" idx="10"/>
          </p:nvPr>
        </p:nvSpPr>
        <p:spPr/>
        <p:txBody>
          <a:bodyPr/>
          <a:lstStyle/>
          <a:p>
            <a:fld id="{3422910A-01DD-4D1E-AA16-0C11FAC0331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a:t>这一页</a:t>
            </a:r>
            <a:r>
              <a:rPr lang="en-US" altLang="zh-CN" sz="2400" dirty="0"/>
              <a:t> </a:t>
            </a:r>
            <a:r>
              <a:rPr lang="zh-CN" altLang="en-US" sz="2400" dirty="0"/>
              <a:t>慢慢讲解</a:t>
            </a:r>
            <a:endParaRPr lang="zh-CN" altLang="en-US" dirty="0"/>
          </a:p>
          <a:p>
            <a:r>
              <a:rPr lang="zh-CN" altLang="en-US" dirty="0"/>
              <a:t>最后我们在理论课上要选同学在全年级面前进行汇报工作。思路新奇的新奇是相对于一味地模拟电子计算机。</a:t>
            </a:r>
            <a:endParaRPr lang="zh-CN" altLang="en-US" dirty="0"/>
          </a:p>
          <a:p>
            <a:endParaRPr lang="zh-CN" altLang="en-US" dirty="0"/>
          </a:p>
          <a:p>
            <a:r>
              <a:rPr lang="zh-CN" altLang="en-US" dirty="0"/>
              <a:t>各位老师记录一下，第一轮选出方案和最后方案的设计者。</a:t>
            </a:r>
            <a:endParaRPr lang="zh-CN" altLang="en-US" dirty="0"/>
          </a:p>
          <a:p>
            <a:r>
              <a:rPr lang="zh-CN" altLang="en-US" dirty="0"/>
              <a:t>Team leader 不一定是最终方案的设计者</a:t>
            </a:r>
            <a:endParaRPr lang="zh-CN" altLang="en-US" dirty="0"/>
          </a:p>
          <a:p>
            <a:endParaRPr lang="zh-CN" altLang="en-US" dirty="0"/>
          </a:p>
          <a:p>
            <a:r>
              <a:rPr lang="zh-CN" altLang="en-US" dirty="0"/>
              <a:t>第三次课，14日操场上实验：</a:t>
            </a:r>
            <a:endParaRPr lang="zh-CN" altLang="en-US" dirty="0"/>
          </a:p>
          <a:p>
            <a:r>
              <a:rPr lang="zh-CN" altLang="en-US" dirty="0"/>
              <a:t>全班按16个大组分开做实验；</a:t>
            </a:r>
            <a:endParaRPr lang="zh-CN" altLang="en-US" dirty="0"/>
          </a:p>
          <a:p>
            <a:r>
              <a:rPr lang="zh-CN" altLang="en-US" dirty="0"/>
              <a:t>各组的记录员要把每一个指令的运行都仔细记下来，</a:t>
            </a:r>
            <a:endParaRPr lang="zh-CN" altLang="en-US" dirty="0"/>
          </a:p>
          <a:p>
            <a:r>
              <a:rPr lang="zh-CN" altLang="en-US" dirty="0"/>
              <a:t>初始和最终排序都要有照片+  排序时，要有多个照片  + 最好全程有录像， 留下物理证据。</a:t>
            </a:r>
            <a:endParaRPr lang="zh-CN" altLang="en-US" dirty="0"/>
          </a:p>
          <a:p>
            <a:endParaRPr lang="zh-CN" altLang="en-US" dirty="0"/>
          </a:p>
          <a:p>
            <a:r>
              <a:rPr lang="en-US" altLang="zh-CN" dirty="0"/>
              <a:t>19</a:t>
            </a:r>
            <a:r>
              <a:rPr lang="zh-CN" altLang="en-US" dirty="0"/>
              <a:t>日课上时间其实不充足，</a:t>
            </a:r>
            <a:r>
              <a:rPr lang="en-US" altLang="zh-CN" dirty="0"/>
              <a:t>14</a:t>
            </a:r>
            <a:r>
              <a:rPr lang="zh-CN" altLang="en-US" dirty="0"/>
              <a:t>日之后</a:t>
            </a:r>
            <a:r>
              <a:rPr lang="en-US" altLang="zh-CN" dirty="0"/>
              <a:t> </a:t>
            </a:r>
            <a:r>
              <a:rPr lang="zh-CN" altLang="en-US" dirty="0"/>
              <a:t>就可以开始做</a:t>
            </a:r>
            <a:r>
              <a:rPr lang="en-US" altLang="zh-CN" dirty="0"/>
              <a:t>ppt</a:t>
            </a:r>
            <a:r>
              <a:rPr lang="zh-CN" altLang="en-US" dirty="0"/>
              <a:t>了呢</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422910A-01DD-4D1E-AA16-0C11FAC0331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第三次课的</a:t>
            </a:r>
            <a:r>
              <a:rPr lang="en-US" altLang="zh-CN" smtClean="0"/>
              <a:t>pre : </a:t>
            </a:r>
            <a:r>
              <a:rPr lang="en-US" altLang="zh-CN" sz="1200" smtClean="0"/>
              <a:t>Team leader’s presentation ×10% </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A391D2-FF35-4B20-8B07-91CD895A1AFB}"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Assembly language</a:t>
            </a:r>
            <a:r>
              <a:rPr lang="zh-CN" altLang="en-US" dirty="0"/>
              <a:t>：汇编语言</a:t>
            </a:r>
            <a:endParaRPr lang="en-US" altLang="zh-CN" dirty="0"/>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sym typeface="+mn-ea"/>
              </a:rPr>
              <a:t>Read 2.3 4.3.3 5.3.3 7.3</a:t>
            </a:r>
            <a:endParaRPr lang="zh-CN" altLang="en-US" dirty="0"/>
          </a:p>
          <a:p>
            <a:r>
              <a:rPr lang="en-US" altLang="zh-CN" dirty="0">
                <a:sym typeface="+mn-ea"/>
              </a:rPr>
              <a:t>Note: design </a:t>
            </a:r>
            <a:r>
              <a:rPr lang="zh-CN" altLang="en-US" dirty="0">
                <a:sym typeface="+mn-ea"/>
              </a:rPr>
              <a:t>一台人脑执行的计算机</a:t>
            </a:r>
            <a:r>
              <a:rPr lang="en-US" altLang="zh-CN" dirty="0">
                <a:sym typeface="+mn-ea"/>
              </a:rPr>
              <a:t> </a:t>
            </a:r>
            <a:r>
              <a:rPr lang="zh-CN" altLang="en-US" dirty="0">
                <a:sym typeface="+mn-ea"/>
              </a:rPr>
              <a:t>而不是冯诺依曼计算机</a:t>
            </a:r>
            <a:r>
              <a:rPr lang="en-US" altLang="zh-CN" dirty="0">
                <a:sym typeface="+mn-ea"/>
              </a:rPr>
              <a:t>  </a:t>
            </a:r>
            <a:endParaRPr lang="en-US" altLang="zh-CN" dirty="0">
              <a:sym typeface="+mn-ea"/>
            </a:endParaRPr>
          </a:p>
          <a:p>
            <a:r>
              <a:rPr lang="zh-CN" altLang="en-US" dirty="0">
                <a:sym typeface="+mn-ea"/>
              </a:rPr>
              <a:t>第一条</a:t>
            </a:r>
            <a:r>
              <a:rPr lang="en-US" altLang="zh-CN" dirty="0">
                <a:sym typeface="+mn-ea"/>
              </a:rPr>
              <a:t> </a:t>
            </a:r>
            <a:r>
              <a:rPr lang="zh-CN" altLang="en-US" dirty="0">
                <a:sym typeface="+mn-ea"/>
              </a:rPr>
              <a:t>二进制计算机</a:t>
            </a:r>
            <a:endParaRPr lang="zh-CN" altLang="en-US" dirty="0">
              <a:sym typeface="+mn-ea"/>
            </a:endParaRPr>
          </a:p>
          <a:p>
            <a:r>
              <a:rPr lang="zh-CN" altLang="en-US" dirty="0">
                <a:sym typeface="+mn-ea"/>
              </a:rPr>
              <a:t>第二条</a:t>
            </a:r>
            <a:r>
              <a:rPr lang="en-US" altLang="zh-CN" dirty="0">
                <a:sym typeface="+mn-ea"/>
              </a:rPr>
              <a:t> </a:t>
            </a:r>
            <a:r>
              <a:rPr lang="zh-CN" altLang="en-US" dirty="0">
                <a:sym typeface="+mn-ea"/>
              </a:rPr>
              <a:t>程序存在内存中</a:t>
            </a:r>
            <a:endParaRPr lang="zh-CN" altLang="en-US" dirty="0">
              <a:sym typeface="+mn-ea"/>
            </a:endParaRPr>
          </a:p>
          <a:p>
            <a:endParaRPr lang="zh-CN" altLang="en-US" dirty="0">
              <a:sym typeface="+mn-ea"/>
            </a:endParaRPr>
          </a:p>
          <a:p>
            <a:r>
              <a:rPr lang="zh-CN" altLang="en-US" dirty="0">
                <a:sym typeface="+mn-ea"/>
              </a:rPr>
              <a:t>本次实验不必是二进制计算机</a:t>
            </a:r>
            <a:r>
              <a:rPr lang="en-US" altLang="zh-CN" dirty="0">
                <a:sym typeface="+mn-ea"/>
              </a:rPr>
              <a:t>   not need to binary</a:t>
            </a:r>
            <a:endParaRPr lang="en-US" altLang="zh-CN" dirty="0">
              <a:sym typeface="+mn-ea"/>
            </a:endParaRPr>
          </a:p>
          <a:p>
            <a:r>
              <a:rPr lang="zh-CN" altLang="en-US" dirty="0">
                <a:sym typeface="+mn-ea"/>
              </a:rPr>
              <a:t>本次实验</a:t>
            </a:r>
            <a:r>
              <a:rPr lang="en-US" altLang="zh-CN" dirty="0">
                <a:sym typeface="+mn-ea"/>
              </a:rPr>
              <a:t> </a:t>
            </a:r>
            <a:r>
              <a:rPr lang="zh-CN" altLang="en-US" dirty="0">
                <a:sym typeface="+mn-ea"/>
              </a:rPr>
              <a:t>程序存在人脑中</a:t>
            </a:r>
            <a:endParaRPr lang="en-US" altLang="zh-CN" dirty="0">
              <a:sym typeface="+mn-ea"/>
            </a:endParaRPr>
          </a:p>
          <a:p>
            <a:r>
              <a:rPr lang="zh-CN" altLang="en-US" dirty="0">
                <a:sym typeface="+mn-ea"/>
              </a:rPr>
              <a:t>可以用随机函数</a:t>
            </a:r>
            <a:r>
              <a:rPr lang="en-US" altLang="zh-CN" dirty="0">
                <a:sym typeface="+mn-ea"/>
              </a:rPr>
              <a:t> random function</a:t>
            </a:r>
            <a:endParaRPr lang="en-US" altLang="zh-CN" dirty="0"/>
          </a:p>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监控器</a:t>
            </a:r>
            <a:r>
              <a:rPr lang="en-US" altLang="zh-CN"/>
              <a:t> </a:t>
            </a:r>
            <a:r>
              <a:rPr lang="zh-CN" altLang="en-US"/>
              <a:t>记录员</a:t>
            </a:r>
            <a:endParaRPr lang="zh-CN" altLang="en-US"/>
          </a:p>
          <a:p>
            <a:endParaRPr lang="zh-CN" altLang="en-US"/>
          </a:p>
          <a:p>
            <a:r>
              <a:rPr lang="zh-CN" altLang="en-US"/>
              <a:t>计数器</a:t>
            </a:r>
            <a:r>
              <a:rPr lang="en-US" altLang="zh-CN"/>
              <a:t> </a:t>
            </a:r>
            <a:r>
              <a:rPr lang="zh-CN" altLang="en-US"/>
              <a:t>也参与记录</a:t>
            </a:r>
            <a:endParaRPr lang="zh-CN" altLang="en-US"/>
          </a:p>
          <a:p>
            <a:endParaRPr lang="zh-CN" altLang="en-US"/>
          </a:p>
          <a:p>
            <a:r>
              <a:rPr lang="zh-CN" altLang="en-US"/>
              <a:t>结果不一致，要重新来一次</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最后，会给</a:t>
            </a:r>
            <a:endParaRPr lang="zh-CN" altLang="en-US" dirty="0"/>
          </a:p>
        </p:txBody>
      </p:sp>
      <p:sp>
        <p:nvSpPr>
          <p:cNvPr id="4" name="灯片编号占位符 3"/>
          <p:cNvSpPr>
            <a:spLocks noGrp="1"/>
          </p:cNvSpPr>
          <p:nvPr>
            <p:ph type="sldNum" sz="quarter" idx="10"/>
          </p:nvPr>
        </p:nvSpPr>
        <p:spPr/>
        <p:txBody>
          <a:bodyPr/>
          <a:lstStyle/>
          <a:p>
            <a:fld id="{DEB4D858-9D6B-43A8-9E5A-AD6FB330B704}"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2813" name="Rectangle 45"/>
          <p:cNvSpPr>
            <a:spLocks noChangeArrowheads="1"/>
          </p:cNvSpPr>
          <p:nvPr/>
        </p:nvSpPr>
        <p:spPr bwMode="auto">
          <a:xfrm rot="5400000" flipH="1">
            <a:off x="4982369" y="3479006"/>
            <a:ext cx="4724400" cy="71438"/>
          </a:xfrm>
          <a:prstGeom prst="rect">
            <a:avLst/>
          </a:prstGeom>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9525">
            <a:noFill/>
            <a:miter lim="800000"/>
          </a:ln>
          <a:effectLst/>
        </p:spPr>
        <p:txBody>
          <a:bodyPr wrap="none" anchor="ctr"/>
          <a:lstStyle/>
          <a:p>
            <a:endParaRPr lang="en-US"/>
          </a:p>
        </p:txBody>
      </p:sp>
      <p:sp>
        <p:nvSpPr>
          <p:cNvPr id="32771" name="Rectangle 3"/>
          <p:cNvSpPr>
            <a:spLocks noGrp="1" noChangeArrowheads="1"/>
          </p:cNvSpPr>
          <p:nvPr>
            <p:ph type="ctrTitle"/>
          </p:nvPr>
        </p:nvSpPr>
        <p:spPr>
          <a:xfrm>
            <a:off x="250825" y="549275"/>
            <a:ext cx="7058025" cy="2133600"/>
          </a:xfrm>
        </p:spPr>
        <p:txBody>
          <a:bodyPr/>
          <a:lstStyle>
            <a:lvl1pPr algn="r">
              <a:defRPr sz="4400"/>
            </a:lvl1pPr>
          </a:lstStyle>
          <a:p>
            <a:r>
              <a:rPr lang="zh-CN" altLang="en-US"/>
              <a:t>单击此处编辑母版标题样式</a:t>
            </a:r>
            <a:endParaRPr lang="zh-CN" altLang="en-US"/>
          </a:p>
        </p:txBody>
      </p:sp>
      <p:sp>
        <p:nvSpPr>
          <p:cNvPr id="32772" name="Rectangle 4"/>
          <p:cNvSpPr>
            <a:spLocks noGrp="1" noChangeArrowheads="1"/>
          </p:cNvSpPr>
          <p:nvPr>
            <p:ph type="subTitle" idx="1"/>
          </p:nvPr>
        </p:nvSpPr>
        <p:spPr>
          <a:xfrm>
            <a:off x="971550" y="2924175"/>
            <a:ext cx="6248400" cy="2362200"/>
          </a:xfrm>
        </p:spPr>
        <p:txBody>
          <a:bodyPr/>
          <a:lstStyle>
            <a:lvl1pPr marL="0" indent="0" algn="r">
              <a:buFont typeface="Wingdings" panose="05000000000000000000" pitchFamily="2" charset="2"/>
              <a:buNone/>
              <a:defRPr sz="3200"/>
            </a:lvl1pPr>
          </a:lstStyle>
          <a:p>
            <a:r>
              <a:rPr lang="zh-CN" altLang="en-US"/>
              <a:t>单击此处编辑母版副标题样式</a:t>
            </a:r>
            <a:endParaRPr lang="zh-CN" altLang="en-US"/>
          </a:p>
        </p:txBody>
      </p:sp>
      <p:sp>
        <p:nvSpPr>
          <p:cNvPr id="32773" name="Rectangle 5"/>
          <p:cNvSpPr>
            <a:spLocks noGrp="1" noChangeArrowheads="1"/>
          </p:cNvSpPr>
          <p:nvPr>
            <p:ph type="dt" sz="half" idx="2"/>
          </p:nvPr>
        </p:nvSpPr>
        <p:spPr/>
        <p:txBody>
          <a:bodyPr/>
          <a:lstStyle>
            <a:lvl1pPr>
              <a:defRPr/>
            </a:lvl1pPr>
          </a:lstStyle>
          <a:p>
            <a:endParaRPr lang="en-US" altLang="zh-CN"/>
          </a:p>
        </p:txBody>
      </p:sp>
      <p:sp>
        <p:nvSpPr>
          <p:cNvPr id="32774" name="Rectangle 6"/>
          <p:cNvSpPr>
            <a:spLocks noGrp="1" noChangeArrowheads="1"/>
          </p:cNvSpPr>
          <p:nvPr>
            <p:ph type="ftr" sz="quarter" idx="3"/>
          </p:nvPr>
        </p:nvSpPr>
        <p:spPr/>
        <p:txBody>
          <a:bodyPr/>
          <a:lstStyle>
            <a:lvl1pPr>
              <a:defRPr/>
            </a:lvl1pPr>
          </a:lstStyle>
          <a:p>
            <a:endParaRPr lang="en-US" altLang="zh-CN"/>
          </a:p>
        </p:txBody>
      </p:sp>
      <p:sp>
        <p:nvSpPr>
          <p:cNvPr id="32775" name="Rectangle 7"/>
          <p:cNvSpPr>
            <a:spLocks noGrp="1" noChangeArrowheads="1"/>
          </p:cNvSpPr>
          <p:nvPr>
            <p:ph type="sldNum" sz="quarter" idx="4"/>
          </p:nvPr>
        </p:nvSpPr>
        <p:spPr/>
        <p:txBody>
          <a:bodyPr/>
          <a:lstStyle>
            <a:lvl1pPr>
              <a:defRPr/>
            </a:lvl1pPr>
          </a:lstStyle>
          <a:p>
            <a:fld id="{1EFCFDD4-86FC-4284-AD3D-1CD71A0C7575}" type="slidenum">
              <a:rPr lang="en-US" altLang="zh-CN"/>
            </a:fld>
            <a:endParaRPr lang="en-US" altLang="zh-CN"/>
          </a:p>
        </p:txBody>
      </p:sp>
      <p:pic>
        <p:nvPicPr>
          <p:cNvPr id="32809" name="Picture 41" descr="logo"/>
          <p:cNvPicPr>
            <a:picLocks noChangeAspect="1" noChangeArrowheads="1"/>
          </p:cNvPicPr>
          <p:nvPr/>
        </p:nvPicPr>
        <p:blipFill>
          <a:blip r:embed="rId2" cstate="print"/>
          <a:srcRect/>
          <a:stretch>
            <a:fillRect/>
          </a:stretch>
        </p:blipFill>
        <p:spPr bwMode="auto">
          <a:xfrm>
            <a:off x="7524750" y="2924175"/>
            <a:ext cx="936625" cy="779463"/>
          </a:xfrm>
          <a:prstGeom prst="rect">
            <a:avLst/>
          </a:prstGeom>
          <a:noFill/>
        </p:spPr>
      </p:pic>
      <p:pic>
        <p:nvPicPr>
          <p:cNvPr id="32810" name="Picture 42" descr="logo－zi-shu"/>
          <p:cNvPicPr>
            <a:picLocks noChangeAspect="1" noChangeArrowheads="1"/>
          </p:cNvPicPr>
          <p:nvPr/>
        </p:nvPicPr>
        <p:blipFill>
          <a:blip r:embed="rId3" cstate="print"/>
          <a:srcRect/>
          <a:stretch>
            <a:fillRect/>
          </a:stretch>
        </p:blipFill>
        <p:spPr bwMode="auto">
          <a:xfrm>
            <a:off x="7953375" y="3848100"/>
            <a:ext cx="292100" cy="2016125"/>
          </a:xfrm>
          <a:prstGeom prst="rect">
            <a:avLst/>
          </a:prstGeom>
          <a:noFill/>
        </p:spPr>
      </p:pic>
      <p:sp>
        <p:nvSpPr>
          <p:cNvPr id="32811" name="Text Box 43"/>
          <p:cNvSpPr txBox="1">
            <a:spLocks noChangeArrowheads="1"/>
          </p:cNvSpPr>
          <p:nvPr/>
        </p:nvSpPr>
        <p:spPr bwMode="auto">
          <a:xfrm>
            <a:off x="7669213" y="3848100"/>
            <a:ext cx="320675" cy="2159000"/>
          </a:xfrm>
          <a:prstGeom prst="rect">
            <a:avLst/>
          </a:prstGeom>
          <a:noFill/>
          <a:ln w="9525">
            <a:noFill/>
            <a:miter lim="800000"/>
          </a:ln>
          <a:effectLst/>
        </p:spPr>
        <p:txBody>
          <a:bodyPr vert="eaVert">
            <a:spAutoFit/>
          </a:bodyPr>
          <a:lstStyle/>
          <a:p>
            <a:r>
              <a:rPr lang="en-US" altLang="zh-CN" sz="900" b="1">
                <a:latin typeface="Franklin Gothic Medium" panose="020B0603020102020204" pitchFamily="34" charset="0"/>
              </a:rPr>
              <a:t>INSTITUTE OF COMPUTING TECHNOLOGY</a:t>
            </a:r>
            <a:endParaRPr lang="en-US" altLang="zh-CN" sz="900" b="1">
              <a:latin typeface="Franklin Gothic Medium" panose="020B0603020102020204" pitchFamily="34" charset="0"/>
            </a:endParaRPr>
          </a:p>
        </p:txBody>
      </p:sp>
      <p:sp>
        <p:nvSpPr>
          <p:cNvPr id="32812" name="Rectangle 44"/>
          <p:cNvSpPr>
            <a:spLocks noChangeArrowheads="1"/>
          </p:cNvSpPr>
          <p:nvPr/>
        </p:nvSpPr>
        <p:spPr bwMode="auto">
          <a:xfrm>
            <a:off x="250825" y="2708275"/>
            <a:ext cx="8281988" cy="71438"/>
          </a:xfrm>
          <a:prstGeom prst="rect">
            <a:avLst/>
          </a:prstGeom>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w="9525">
            <a:noFill/>
            <a:miter lim="800000"/>
          </a:ln>
          <a:effectLst/>
        </p:spPr>
        <p:txBody>
          <a:bodyPr wrap="none" anchor="ctr"/>
          <a:lstStyle/>
          <a:p>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A9A7BCF8-F59C-4026-B6E8-4B7A80183626}" type="slidenum">
              <a:rPr lang="en-US" altLang="zh-CN"/>
            </a:fld>
            <a:endParaRPr lang="en-US" altLang="zh-CN"/>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008687"/>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122238"/>
            <a:ext cx="6019800" cy="6008687"/>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AD5EC8D1-144E-4E4F-B2E4-344DAD007F4E}" type="slidenum">
              <a:rPr lang="en-US" altLang="zh-CN"/>
            </a:fld>
            <a:endParaRPr lang="en-US" altLang="zh-CN"/>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endParaRPr lang="en-US"/>
          </a:p>
        </p:txBody>
      </p:sp>
      <p:sp>
        <p:nvSpPr>
          <p:cNvPr id="3" name="Table Placeholder 2"/>
          <p:cNvSpPr>
            <a:spLocks noGrp="1"/>
          </p:cNvSpPr>
          <p:nvPr>
            <p:ph type="tbl" idx="1"/>
          </p:nvPr>
        </p:nvSpPr>
        <p:spPr>
          <a:xfrm>
            <a:off x="457200" y="1719263"/>
            <a:ext cx="8229600" cy="4411662"/>
          </a:xfrm>
        </p:spPr>
        <p:txBody>
          <a:bodyPr/>
          <a:lstStyle/>
          <a:p>
            <a:endParaRPr lang="en-US"/>
          </a:p>
        </p:txBody>
      </p:sp>
      <p:sp>
        <p:nvSpPr>
          <p:cNvPr id="4" name="Date Placeholder 3"/>
          <p:cNvSpPr>
            <a:spLocks noGrp="1"/>
          </p:cNvSpPr>
          <p:nvPr>
            <p:ph type="dt" sz="half" idx="10"/>
          </p:nvPr>
        </p:nvSpPr>
        <p:spPr>
          <a:xfrm>
            <a:off x="457200" y="6248400"/>
            <a:ext cx="2133600" cy="457200"/>
          </a:xfrm>
        </p:spPr>
        <p:txBody>
          <a:bodyPr/>
          <a:lstStyle>
            <a:lvl1pPr>
              <a:defRPr/>
            </a:lvl1pPr>
          </a:lstStyle>
          <a:p>
            <a:endParaRPr lang="en-US" altLang="zh-CN"/>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Slide Number Placeholder 5"/>
          <p:cNvSpPr>
            <a:spLocks noGrp="1"/>
          </p:cNvSpPr>
          <p:nvPr>
            <p:ph type="sldNum" sz="quarter" idx="12"/>
          </p:nvPr>
        </p:nvSpPr>
        <p:spPr>
          <a:xfrm>
            <a:off x="6553200" y="6248400"/>
            <a:ext cx="2133600" cy="457200"/>
          </a:xfrm>
        </p:spPr>
        <p:txBody>
          <a:bodyPr/>
          <a:lstStyle>
            <a:lvl1pPr>
              <a:defRPr/>
            </a:lvl1pPr>
          </a:lstStyle>
          <a:p>
            <a:fld id="{0806BE6D-AA75-4C19-8AC1-727318FA8B4F}" type="slidenum">
              <a:rPr lang="en-US" altLang="zh-CN"/>
            </a:fld>
            <a:endParaRPr lang="en-US" altLang="zh-CN"/>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endParaRPr lang="en-US"/>
          </a:p>
        </p:txBody>
      </p:sp>
      <p:sp>
        <p:nvSpPr>
          <p:cNvPr id="3" name="Text Placeholder 2"/>
          <p:cNvSpPr>
            <a:spLocks noGrp="1"/>
          </p:cNvSpPr>
          <p:nvPr>
            <p:ph type="body" sz="half" idx="1"/>
          </p:nvPr>
        </p:nvSpPr>
        <p:spPr>
          <a:xfrm>
            <a:off x="457200" y="1719263"/>
            <a:ext cx="4038600" cy="441166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quarter" idx="2"/>
          </p:nvPr>
        </p:nvSpPr>
        <p:spPr>
          <a:xfrm>
            <a:off x="4648200" y="1719263"/>
            <a:ext cx="4038600" cy="212883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Content Placeholder 4"/>
          <p:cNvSpPr>
            <a:spLocks noGrp="1"/>
          </p:cNvSpPr>
          <p:nvPr>
            <p:ph sz="quarter" idx="3"/>
          </p:nvPr>
        </p:nvSpPr>
        <p:spPr>
          <a:xfrm>
            <a:off x="4648200" y="4000500"/>
            <a:ext cx="4038600" cy="213042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Date Placeholder 5"/>
          <p:cNvSpPr>
            <a:spLocks noGrp="1"/>
          </p:cNvSpPr>
          <p:nvPr>
            <p:ph type="dt" sz="half" idx="10"/>
          </p:nvPr>
        </p:nvSpPr>
        <p:spPr>
          <a:xfrm>
            <a:off x="457200" y="6248400"/>
            <a:ext cx="2133600" cy="457200"/>
          </a:xfrm>
        </p:spPr>
        <p:txBody>
          <a:bodyPr/>
          <a:lstStyle>
            <a:lvl1pPr>
              <a:defRPr/>
            </a:lvl1pPr>
          </a:lstStyle>
          <a:p>
            <a:endParaRPr lang="en-US" altLang="zh-CN"/>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8" name="Slide Number Placeholder 7"/>
          <p:cNvSpPr>
            <a:spLocks noGrp="1"/>
          </p:cNvSpPr>
          <p:nvPr>
            <p:ph type="sldNum" sz="quarter" idx="12"/>
          </p:nvPr>
        </p:nvSpPr>
        <p:spPr>
          <a:xfrm>
            <a:off x="6553200" y="6248400"/>
            <a:ext cx="2133600" cy="457200"/>
          </a:xfrm>
        </p:spPr>
        <p:txBody>
          <a:bodyPr/>
          <a:lstStyle>
            <a:lvl1pPr>
              <a:defRPr/>
            </a:lvl1pPr>
          </a:lstStyle>
          <a:p>
            <a:fld id="{F88260F7-2030-4B35-A89C-01FA86E9D6A0}" type="slidenum">
              <a:rPr lang="en-US" altLang="zh-CN"/>
            </a:fld>
            <a:endParaRPr lang="en-US" altLang="zh-CN"/>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22238"/>
            <a:ext cx="8712968" cy="858490"/>
          </a:xfrm>
        </p:spPr>
        <p:txBody>
          <a:bodyPr/>
          <a:lstStyle>
            <a:lvl1pPr>
              <a:defRPr sz="3200"/>
            </a:lvl1pPr>
          </a:lstStyle>
          <a:p>
            <a:r>
              <a:rPr lang="en-US" dirty="0"/>
              <a:t>Click to edit Master title style</a:t>
            </a:r>
            <a:endParaRPr lang="en-US" dirty="0"/>
          </a:p>
        </p:txBody>
      </p:sp>
      <p:sp>
        <p:nvSpPr>
          <p:cNvPr id="3" name="Content Placeholder 2"/>
          <p:cNvSpPr>
            <a:spLocks noGrp="1"/>
          </p:cNvSpPr>
          <p:nvPr>
            <p:ph idx="1"/>
          </p:nvPr>
        </p:nvSpPr>
        <p:spPr>
          <a:xfrm>
            <a:off x="179512" y="1124744"/>
            <a:ext cx="8856984" cy="5472608"/>
          </a:xfrm>
        </p:spPr>
        <p:txBody>
          <a:bodyPr/>
          <a:lstStyle>
            <a:lvl3pPr>
              <a:buClr>
                <a:srgbClr val="9900CC"/>
              </a:buClr>
              <a:defRPr/>
            </a:lvl3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Slide Number Placeholder 5"/>
          <p:cNvSpPr>
            <a:spLocks noGrp="1"/>
          </p:cNvSpPr>
          <p:nvPr>
            <p:ph type="sldNum" sz="quarter" idx="12"/>
          </p:nvPr>
        </p:nvSpPr>
        <p:spPr>
          <a:xfrm>
            <a:off x="8403232" y="6605736"/>
            <a:ext cx="730424" cy="252264"/>
          </a:xfrm>
        </p:spPr>
        <p:txBody>
          <a:bodyPr/>
          <a:lstStyle>
            <a:lvl1pPr>
              <a:defRPr/>
            </a:lvl1pPr>
          </a:lstStyle>
          <a:p>
            <a:fld id="{B624FEA1-8D4F-4C27-B315-433CCAC1694E}" type="slidenum">
              <a:rPr lang="en-US" altLang="zh-CN"/>
            </a:fld>
            <a:endParaRPr lang="en-US" altLang="zh-CN"/>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28B77F74-3F42-4D21-B193-F6D829DDFEA7}" type="slidenum">
              <a:rPr lang="en-US" altLang="zh-CN"/>
            </a:fld>
            <a:endParaRPr lang="en-US" altLang="zh-CN"/>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496BF886-1034-477A-B6CC-01E24F1F89FA}" type="slidenum">
              <a:rPr lang="en-US" altLang="zh-CN"/>
            </a:fld>
            <a:endParaRPr lang="en-US" altLang="zh-CN"/>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lvl1pPr>
              <a:defRPr/>
            </a:lvl1pPr>
          </a:lstStyle>
          <a:p>
            <a:endParaRPr lang="en-US" altLang="zh-CN"/>
          </a:p>
        </p:txBody>
      </p:sp>
      <p:sp>
        <p:nvSpPr>
          <p:cNvPr id="8" name="Footer Placeholder 7"/>
          <p:cNvSpPr>
            <a:spLocks noGrp="1"/>
          </p:cNvSpPr>
          <p:nvPr>
            <p:ph type="ftr" sz="quarter" idx="11"/>
          </p:nvPr>
        </p:nvSpPr>
        <p:spPr/>
        <p:txBody>
          <a:bodyPr/>
          <a:lstStyle>
            <a:lvl1pPr>
              <a:defRPr/>
            </a:lvl1pPr>
          </a:lstStyle>
          <a:p>
            <a:endParaRPr lang="en-US" altLang="zh-CN"/>
          </a:p>
        </p:txBody>
      </p:sp>
      <p:sp>
        <p:nvSpPr>
          <p:cNvPr id="9" name="Slide Number Placeholder 8"/>
          <p:cNvSpPr>
            <a:spLocks noGrp="1"/>
          </p:cNvSpPr>
          <p:nvPr>
            <p:ph type="sldNum" sz="quarter" idx="12"/>
          </p:nvPr>
        </p:nvSpPr>
        <p:spPr/>
        <p:txBody>
          <a:bodyPr/>
          <a:lstStyle>
            <a:lvl1pPr>
              <a:defRPr/>
            </a:lvl1pPr>
          </a:lstStyle>
          <a:p>
            <a:fld id="{30DD2B4E-8515-41A9-BFB1-B129CF5CFD5E}" type="slidenum">
              <a:rPr lang="en-US" altLang="zh-CN"/>
            </a:fld>
            <a:endParaRPr lang="en-US" altLang="zh-CN"/>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zh-CN"/>
          </a:p>
        </p:txBody>
      </p:sp>
      <p:sp>
        <p:nvSpPr>
          <p:cNvPr id="4" name="Footer Placeholder 3"/>
          <p:cNvSpPr>
            <a:spLocks noGrp="1"/>
          </p:cNvSpPr>
          <p:nvPr>
            <p:ph type="ftr" sz="quarter" idx="11"/>
          </p:nvPr>
        </p:nvSpPr>
        <p:spPr/>
        <p:txBody>
          <a:bodyPr/>
          <a:lstStyle>
            <a:lvl1pPr>
              <a:defRPr/>
            </a:lvl1pPr>
          </a:lstStyle>
          <a:p>
            <a:endParaRPr lang="en-US" altLang="zh-CN"/>
          </a:p>
        </p:txBody>
      </p:sp>
      <p:sp>
        <p:nvSpPr>
          <p:cNvPr id="5" name="Slide Number Placeholder 4"/>
          <p:cNvSpPr>
            <a:spLocks noGrp="1"/>
          </p:cNvSpPr>
          <p:nvPr>
            <p:ph type="sldNum" sz="quarter" idx="12"/>
          </p:nvPr>
        </p:nvSpPr>
        <p:spPr/>
        <p:txBody>
          <a:bodyPr/>
          <a:lstStyle>
            <a:lvl1pPr>
              <a:defRPr/>
            </a:lvl1pPr>
          </a:lstStyle>
          <a:p>
            <a:fld id="{A906E81E-6041-44E1-A812-B47095AF3B3C}" type="slidenum">
              <a:rPr lang="en-US" altLang="zh-CN"/>
            </a:fld>
            <a:endParaRPr lang="en-US" altLang="zh-CN"/>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zh-CN"/>
          </a:p>
        </p:txBody>
      </p:sp>
      <p:sp>
        <p:nvSpPr>
          <p:cNvPr id="3" name="Footer Placeholder 2"/>
          <p:cNvSpPr>
            <a:spLocks noGrp="1"/>
          </p:cNvSpPr>
          <p:nvPr>
            <p:ph type="ftr" sz="quarter" idx="11"/>
          </p:nvPr>
        </p:nvSpPr>
        <p:spPr/>
        <p:txBody>
          <a:bodyPr/>
          <a:lstStyle>
            <a:lvl1pPr>
              <a:defRPr/>
            </a:lvl1pPr>
          </a:lstStyle>
          <a:p>
            <a:endParaRPr lang="en-US" altLang="zh-CN"/>
          </a:p>
        </p:txBody>
      </p:sp>
      <p:sp>
        <p:nvSpPr>
          <p:cNvPr id="4" name="Slide Number Placeholder 3"/>
          <p:cNvSpPr>
            <a:spLocks noGrp="1"/>
          </p:cNvSpPr>
          <p:nvPr>
            <p:ph type="sldNum" sz="quarter" idx="12"/>
          </p:nvPr>
        </p:nvSpPr>
        <p:spPr/>
        <p:txBody>
          <a:bodyPr/>
          <a:lstStyle>
            <a:lvl1pPr>
              <a:defRPr/>
            </a:lvl1pPr>
          </a:lstStyle>
          <a:p>
            <a:fld id="{57D72BA7-A053-4C77-BE4A-2C9478A22DA6}" type="slidenum">
              <a:rPr lang="en-US" altLang="zh-CN"/>
            </a:fld>
            <a:endParaRPr lang="en-US" altLang="zh-CN"/>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B17D921E-0D29-4D56-84BE-F974969772C1}" type="slidenum">
              <a:rPr lang="en-US" altLang="zh-CN"/>
            </a:fld>
            <a:endParaRPr lang="en-US" altLang="zh-CN"/>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5F748AC9-721A-4C0D-B078-E5EEF5C5AB0B}" type="slidenum">
              <a:rPr lang="en-US" altLang="zh-CN"/>
            </a:fld>
            <a:endParaRPr lang="en-US" altLang="zh-CN"/>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7" name="Rectangle 3"/>
          <p:cNvSpPr>
            <a:spLocks noGrp="1" noChangeArrowheads="1"/>
          </p:cNvSpPr>
          <p:nvPr>
            <p:ph type="title"/>
          </p:nvPr>
        </p:nvSpPr>
        <p:spPr bwMode="auto">
          <a:xfrm>
            <a:off x="457200" y="122238"/>
            <a:ext cx="7543800" cy="1295400"/>
          </a:xfrm>
          <a:prstGeom prst="rect">
            <a:avLst/>
          </a:prstGeom>
          <a:noFill/>
          <a:ln w="9525">
            <a:noFill/>
            <a:miter lim="800000"/>
          </a:ln>
          <a:effectLst/>
        </p:spPr>
        <p:txBody>
          <a:bodyPr vert="horz" wrap="square" lIns="91440" tIns="45720" rIns="91440" bIns="45720" numCol="1" anchor="b" anchorCtr="0" compatLnSpc="1"/>
          <a:lstStyle/>
          <a:p>
            <a:pPr lvl="0"/>
            <a:r>
              <a:rPr lang="zh-CN" altLang="en-US"/>
              <a:t>单击此处编辑母版标题样式</a:t>
            </a:r>
            <a:endParaRPr lang="zh-CN" altLang="en-US"/>
          </a:p>
        </p:txBody>
      </p:sp>
      <p:sp>
        <p:nvSpPr>
          <p:cNvPr id="31748" name="Rectangle 4"/>
          <p:cNvSpPr>
            <a:spLocks noGrp="1" noChangeArrowheads="1"/>
          </p:cNvSpPr>
          <p:nvPr>
            <p:ph type="body" idx="1"/>
          </p:nvPr>
        </p:nvSpPr>
        <p:spPr bwMode="auto">
          <a:xfrm>
            <a:off x="457200" y="1719263"/>
            <a:ext cx="8229600" cy="4411662"/>
          </a:xfrm>
          <a:prstGeom prst="rect">
            <a:avLst/>
          </a:prstGeom>
          <a:noFill/>
          <a:ln w="9525">
            <a:noFill/>
            <a:miter lim="800000"/>
          </a:ln>
          <a:effectLst/>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1749" name="Rectangle 5"/>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t" anchorCtr="0" compatLnSpc="1"/>
          <a:lstStyle>
            <a:lvl1pPr>
              <a:defRPr sz="1000"/>
            </a:lvl1pPr>
          </a:lstStyle>
          <a:p>
            <a:endParaRPr lang="en-US" altLang="zh-CN"/>
          </a:p>
        </p:txBody>
      </p:sp>
      <p:sp>
        <p:nvSpPr>
          <p:cNvPr id="31750" name="Rectangle 6"/>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defRPr sz="1000"/>
            </a:lvl1pPr>
          </a:lstStyle>
          <a:p>
            <a:endParaRPr lang="en-US" altLang="zh-CN"/>
          </a:p>
        </p:txBody>
      </p:sp>
      <p:sp>
        <p:nvSpPr>
          <p:cNvPr id="31751" name="Rectangle 7"/>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t" anchorCtr="0" compatLnSpc="1"/>
          <a:lstStyle>
            <a:lvl1pPr algn="r">
              <a:defRPr sz="1000"/>
            </a:lvl1pPr>
          </a:lstStyle>
          <a:p>
            <a:fld id="{FFD978E6-38DD-4620-B866-3013F2250428}"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hf hdr="0" ftr="0" dt="0"/>
  <p:txStyles>
    <p:titleStyle>
      <a:lvl1pPr algn="l" rtl="0" fontAlgn="base">
        <a:spcBef>
          <a:spcPct val="0"/>
        </a:spcBef>
        <a:spcAft>
          <a:spcPct val="0"/>
        </a:spcAft>
        <a:defRPr sz="39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lr>
          <a:srgbClr val="FF0000"/>
        </a:buClr>
        <a:buSzPct val="70000"/>
        <a:buFont typeface="Wingdings" panose="05000000000000000000" pitchFamily="2" charset="2"/>
        <a:buChar char="l"/>
        <a:defRPr sz="2800">
          <a:solidFill>
            <a:schemeClr val="tx1"/>
          </a:solidFill>
          <a:latin typeface="+mn-lt"/>
          <a:ea typeface="+mn-ea"/>
          <a:cs typeface="+mn-cs"/>
        </a:defRPr>
      </a:lvl1pPr>
      <a:lvl2pPr marL="692150" indent="-347980" algn="l" rtl="0" fontAlgn="base">
        <a:spcBef>
          <a:spcPct val="20000"/>
        </a:spcBef>
        <a:spcAft>
          <a:spcPct val="0"/>
        </a:spcAft>
        <a:buClr>
          <a:schemeClr val="accent2"/>
        </a:buClr>
        <a:buSzPct val="70000"/>
        <a:buFont typeface="Wingdings" panose="05000000000000000000" pitchFamily="2" charset="2"/>
        <a:buChar char="l"/>
        <a:defRPr sz="2400">
          <a:solidFill>
            <a:schemeClr val="tx1"/>
          </a:solidFill>
          <a:latin typeface="+mn-lt"/>
          <a:ea typeface="+mn-ea"/>
        </a:defRPr>
      </a:lvl2pPr>
      <a:lvl3pPr marL="987425" indent="-294005" algn="l" rtl="0" fontAlgn="base">
        <a:spcBef>
          <a:spcPct val="20000"/>
        </a:spcBef>
        <a:spcAft>
          <a:spcPct val="0"/>
        </a:spcAft>
        <a:buClr>
          <a:schemeClr val="accent1"/>
        </a:buClr>
        <a:buSzPct val="70000"/>
        <a:buFont typeface="Wingdings" panose="05000000000000000000" pitchFamily="2" charset="2"/>
        <a:buChar char="l"/>
        <a:defRPr sz="2000">
          <a:solidFill>
            <a:schemeClr val="tx1"/>
          </a:solidFill>
          <a:latin typeface="+mn-lt"/>
          <a:ea typeface="+mn-ea"/>
        </a:defRPr>
      </a:lvl3pPr>
      <a:lvl4pPr marL="1281430" indent="-292100" algn="l" rtl="0" fontAlgn="base">
        <a:spcBef>
          <a:spcPct val="20000"/>
        </a:spcBef>
        <a:spcAft>
          <a:spcPct val="0"/>
        </a:spcAft>
        <a:buClr>
          <a:schemeClr val="tx2"/>
        </a:buClr>
        <a:buSzPct val="75000"/>
        <a:buFont typeface="Wingdings" panose="05000000000000000000" pitchFamily="2" charset="2"/>
        <a:buChar char="§"/>
        <a:defRPr sz="1800">
          <a:solidFill>
            <a:schemeClr val="tx1"/>
          </a:solidFill>
          <a:latin typeface="+mn-lt"/>
          <a:ea typeface="+mn-ea"/>
        </a:defRPr>
      </a:lvl4pPr>
      <a:lvl5pPr marL="1598930" indent="-316230" algn="l" rtl="0" fontAlgn="base">
        <a:spcBef>
          <a:spcPct val="20000"/>
        </a:spcBef>
        <a:spcAft>
          <a:spcPct val="0"/>
        </a:spcAft>
        <a:buClr>
          <a:schemeClr val="folHlink"/>
        </a:buClr>
        <a:buSzPct val="80000"/>
        <a:buFont typeface="Wingdings" panose="05000000000000000000" pitchFamily="2" charset="2"/>
        <a:buChar char="§"/>
        <a:defRPr sz="1800">
          <a:solidFill>
            <a:schemeClr val="tx1"/>
          </a:solidFill>
          <a:latin typeface="+mn-lt"/>
          <a:ea typeface="+mn-ea"/>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4.emf"/><Relationship Id="rId1"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jpe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jpeg"/><Relationship Id="rId1" Type="http://schemas.openxmlformats.org/officeDocument/2006/relationships/image" Target="../media/image20.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4.emf"/><Relationship Id="rId1"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ctrTitle" idx="4294967295"/>
          </p:nvPr>
        </p:nvSpPr>
        <p:spPr>
          <a:xfrm>
            <a:off x="-1524000" y="1484315"/>
            <a:ext cx="12192000" cy="5113337"/>
          </a:xfrm>
          <a:noFill/>
        </p:spPr>
        <p:txBody>
          <a:bodyPr anchor="ctr"/>
          <a:lstStyle/>
          <a:p>
            <a:pPr algn="ctr"/>
            <a:br>
              <a:rPr lang="zh-CN" altLang="en-US" dirty="0"/>
            </a:br>
            <a:r>
              <a:rPr lang="en-US" altLang="zh-CN" sz="4800" dirty="0"/>
              <a:t>Lab Slides</a:t>
            </a:r>
            <a:br>
              <a:rPr lang="en-US" altLang="zh-CN" sz="4800" dirty="0"/>
            </a:br>
            <a:r>
              <a:rPr lang="en-US" altLang="zh-CN" sz="4800" dirty="0"/>
              <a:t>Human Sorter</a:t>
            </a:r>
            <a:br>
              <a:rPr lang="en-US" altLang="zh-CN" sz="4800" dirty="0"/>
            </a:br>
            <a:br>
              <a:rPr lang="zh-CN" altLang="en-US" sz="6600" dirty="0"/>
            </a:br>
            <a:r>
              <a:rPr lang="zh-CN" altLang="en-US" sz="1800" dirty="0">
                <a:latin typeface="微软雅黑" panose="020B0503020204020204" pitchFamily="34" charset="-122"/>
                <a:ea typeface="微软雅黑" panose="020B0503020204020204" pitchFamily="34" charset="-122"/>
              </a:rPr>
              <a:t>郭泓锐</a:t>
            </a:r>
            <a:r>
              <a:rPr lang="zh-CN" altLang="en-US" sz="1800" dirty="0" smtClean="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实验</a:t>
            </a:r>
            <a:r>
              <a:rPr lang="zh-CN" altLang="en-US" sz="1800" dirty="0" smtClean="0">
                <a:latin typeface="微软雅黑" panose="020B0503020204020204" pitchFamily="34" charset="-122"/>
                <a:ea typeface="微软雅黑" panose="020B0503020204020204" pitchFamily="34" charset="-122"/>
              </a:rPr>
              <a:t>课助教</a:t>
            </a:r>
            <a:br>
              <a:rPr lang="en-US" altLang="zh-CN" sz="1800" dirty="0"/>
            </a:br>
            <a:r>
              <a:rPr lang="en-US" altLang="zh-CN" sz="1800" dirty="0" smtClean="0"/>
              <a:t>guohongrui17@mails.ucas.ac.cn</a:t>
            </a:r>
            <a:endParaRPr lang="en-US" altLang="zh-CN" sz="1800" dirty="0"/>
          </a:p>
        </p:txBody>
      </p:sp>
      <p:pic>
        <p:nvPicPr>
          <p:cNvPr id="9" name="Picture 2" descr="http://www.gucas.ac.cn/newStyle/images/lougou.png"/>
          <p:cNvPicPr>
            <a:picLocks noChangeAspect="1" noChangeArrowheads="1"/>
          </p:cNvPicPr>
          <p:nvPr/>
        </p:nvPicPr>
        <p:blipFill>
          <a:blip r:embed="rId1" cstate="print"/>
          <a:srcRect/>
          <a:stretch>
            <a:fillRect/>
          </a:stretch>
        </p:blipFill>
        <p:spPr bwMode="auto">
          <a:xfrm>
            <a:off x="-108520" y="0"/>
            <a:ext cx="4381500" cy="1047751"/>
          </a:xfrm>
          <a:prstGeom prst="rect">
            <a:avLst/>
          </a:prstGeom>
          <a:noFill/>
        </p:spPr>
      </p:pic>
      <p:sp>
        <p:nvSpPr>
          <p:cNvPr id="2" name="矩形 1"/>
          <p:cNvSpPr/>
          <p:nvPr/>
        </p:nvSpPr>
        <p:spPr>
          <a:xfrm>
            <a:off x="7630658" y="0"/>
            <a:ext cx="1756147" cy="646331"/>
          </a:xfrm>
          <a:prstGeom prst="rect">
            <a:avLst/>
          </a:prstGeom>
        </p:spPr>
        <p:txBody>
          <a:bodyPr wrap="square">
            <a:spAutoFit/>
          </a:bodyPr>
          <a:lstStyle/>
          <a:p>
            <a:r>
              <a:rPr lang="en-US" altLang="zh-CN" sz="3600" dirty="0"/>
              <a:t>CS101</a:t>
            </a:r>
            <a:endParaRPr lang="zh-CN" altLang="en-US" sz="3600" dirty="0"/>
          </a:p>
        </p:txBody>
      </p:sp>
      <p:sp>
        <p:nvSpPr>
          <p:cNvPr id="6" name="灯片编号占位符 1"/>
          <p:cNvSpPr txBox="1"/>
          <p:nvPr/>
        </p:nvSpPr>
        <p:spPr bwMode="auto">
          <a:xfrm>
            <a:off x="8403232" y="6624397"/>
            <a:ext cx="730424" cy="252264"/>
          </a:xfrm>
          <a:prstGeom prst="rect">
            <a:avLst/>
          </a:prstGeom>
          <a:noFill/>
          <a:ln w="9525">
            <a:noFill/>
            <a:miter lim="800000"/>
          </a:ln>
          <a:effectLst/>
        </p:spPr>
        <p:txBody>
          <a:bodyPr vert="horz" wrap="square" lIns="91440" tIns="45720" rIns="91440" bIns="45720" numCol="1" anchor="t" anchorCtr="0" compatLnSpc="1"/>
          <a:lstStyle>
            <a:defPPr>
              <a:defRPr lang="zh-CN"/>
            </a:defPPr>
            <a:lvl1pPr marL="0" algn="r" defTabSz="914400">
              <a:defRPr sz="10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fld id="{57D72BA7-A053-4C77-BE4A-2C9478A22DA6}" type="slidenum">
              <a:rPr lang="en-US" altLang="zh-CN" smtClean="0"/>
            </a:fld>
            <a:endParaRPr lang="en-US" altLang="zh-CN"/>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对象 9"/>
          <p:cNvGraphicFramePr>
            <a:graphicFrameLocks noChangeAspect="1"/>
          </p:cNvGraphicFramePr>
          <p:nvPr/>
        </p:nvGraphicFramePr>
        <p:xfrm>
          <a:off x="1043608" y="3351709"/>
          <a:ext cx="6809481" cy="3389659"/>
        </p:xfrm>
        <a:graphic>
          <a:graphicData uri="http://schemas.openxmlformats.org/presentationml/2006/ole">
            <mc:AlternateContent xmlns:mc="http://schemas.openxmlformats.org/markup-compatibility/2006">
              <mc:Choice xmlns:v="urn:schemas-microsoft-com:vml" Requires="v">
                <p:oleObj spid="_x0000_s3089" name="文档" r:id="rId1" imgW="4321175" imgH="2152015" progId="Word.Document.12">
                  <p:embed/>
                </p:oleObj>
              </mc:Choice>
              <mc:Fallback>
                <p:oleObj name="文档" r:id="rId1" imgW="4321175" imgH="2152015" progId="Word.Document.12">
                  <p:embed/>
                  <p:pic>
                    <p:nvPicPr>
                      <p:cNvPr id="0" name="对象 9"/>
                      <p:cNvPicPr/>
                      <p:nvPr/>
                    </p:nvPicPr>
                    <p:blipFill>
                      <a:blip r:embed="rId2"/>
                      <a:stretch>
                        <a:fillRect/>
                      </a:stretch>
                    </p:blipFill>
                    <p:spPr>
                      <a:xfrm>
                        <a:off x="1043608" y="3351709"/>
                        <a:ext cx="6809481" cy="3389659"/>
                      </a:xfrm>
                      <a:prstGeom prst="rect">
                        <a:avLst/>
                      </a:prstGeom>
                    </p:spPr>
                  </p:pic>
                </p:oleObj>
              </mc:Fallback>
            </mc:AlternateContent>
          </a:graphicData>
        </a:graphic>
      </p:graphicFrame>
      <p:sp>
        <p:nvSpPr>
          <p:cNvPr id="2" name="标题 1"/>
          <p:cNvSpPr>
            <a:spLocks noGrp="1"/>
          </p:cNvSpPr>
          <p:nvPr>
            <p:ph type="title"/>
          </p:nvPr>
        </p:nvSpPr>
        <p:spPr/>
        <p:txBody>
          <a:bodyPr/>
          <a:lstStyle/>
          <a:p>
            <a:r>
              <a:rPr lang="en-US" altLang="zh-CN" dirty="0"/>
              <a:t>Criteria of each student’s </a:t>
            </a:r>
            <a:r>
              <a:rPr lang="en-US" altLang="zh-CN" dirty="0">
                <a:solidFill>
                  <a:srgbClr val="FF0000"/>
                </a:solidFill>
              </a:rPr>
              <a:t>design</a:t>
            </a:r>
            <a:endParaRPr lang="zh-CN" altLang="en-US" dirty="0">
              <a:solidFill>
                <a:srgbClr val="FF0000"/>
              </a:solidFill>
            </a:endParaRPr>
          </a:p>
        </p:txBody>
      </p:sp>
      <p:sp>
        <p:nvSpPr>
          <p:cNvPr id="3" name="内容占位符 2"/>
          <p:cNvSpPr>
            <a:spLocks noGrp="1"/>
          </p:cNvSpPr>
          <p:nvPr>
            <p:ph idx="1"/>
          </p:nvPr>
        </p:nvSpPr>
        <p:spPr>
          <a:xfrm>
            <a:off x="395536" y="1052736"/>
            <a:ext cx="8748464" cy="2520280"/>
          </a:xfrm>
        </p:spPr>
        <p:txBody>
          <a:bodyPr/>
          <a:lstStyle/>
          <a:p>
            <a:r>
              <a:rPr lang="en-US" altLang="zh-CN" dirty="0"/>
              <a:t>The evaluation must show that the </a:t>
            </a:r>
            <a:r>
              <a:rPr lang="en-US" altLang="zh-CN" b="1" dirty="0">
                <a:solidFill>
                  <a:srgbClr val="FF0000"/>
                </a:solidFill>
              </a:rPr>
              <a:t>design</a:t>
            </a:r>
            <a:r>
              <a:rPr lang="en-US" altLang="zh-CN" dirty="0"/>
              <a:t> satisfies </a:t>
            </a:r>
            <a:r>
              <a:rPr lang="en-US" altLang="zh-CN" dirty="0">
                <a:solidFill>
                  <a:srgbClr val="FF0000"/>
                </a:solidFill>
              </a:rPr>
              <a:t>three correctness</a:t>
            </a:r>
            <a:r>
              <a:rPr lang="en-US" altLang="zh-CN" dirty="0"/>
              <a:t> properties:</a:t>
            </a:r>
            <a:endParaRPr lang="en-US" altLang="zh-CN" dirty="0"/>
          </a:p>
          <a:p>
            <a:pPr lvl="1"/>
            <a:r>
              <a:rPr lang="en-US" altLang="zh-CN" sz="1800" dirty="0">
                <a:solidFill>
                  <a:srgbClr val="0000FF"/>
                </a:solidFill>
              </a:rPr>
              <a:t>Result correctness</a:t>
            </a:r>
            <a:r>
              <a:rPr lang="en-US" altLang="zh-CN" sz="1800" dirty="0"/>
              <a:t>: the students are indeed ordered by height</a:t>
            </a:r>
            <a:endParaRPr lang="en-US" altLang="zh-CN" sz="1800" dirty="0"/>
          </a:p>
          <a:p>
            <a:pPr lvl="1"/>
            <a:r>
              <a:rPr lang="en-US" altLang="zh-CN" sz="1800" dirty="0">
                <a:solidFill>
                  <a:srgbClr val="0000FF"/>
                </a:solidFill>
              </a:rPr>
              <a:t>Algorithmic correctness</a:t>
            </a:r>
            <a:r>
              <a:rPr lang="en-US" altLang="zh-CN" sz="1800" dirty="0"/>
              <a:t>: the execution implements the </a:t>
            </a:r>
            <a:r>
              <a:rPr lang="en-US" altLang="zh-CN" sz="1800" dirty="0">
                <a:solidFill>
                  <a:srgbClr val="FF0000"/>
                </a:solidFill>
              </a:rPr>
              <a:t>quicksort</a:t>
            </a:r>
            <a:r>
              <a:rPr lang="en-US" altLang="zh-CN" sz="1800" dirty="0"/>
              <a:t> algorithm</a:t>
            </a:r>
            <a:endParaRPr lang="en-US" altLang="zh-CN" sz="1800" dirty="0"/>
          </a:p>
          <a:p>
            <a:pPr lvl="1"/>
            <a:r>
              <a:rPr lang="en-US" altLang="zh-CN" sz="1800" dirty="0">
                <a:solidFill>
                  <a:srgbClr val="0000FF"/>
                </a:solidFill>
              </a:rPr>
              <a:t>Systems correctness:</a:t>
            </a:r>
            <a:r>
              <a:rPr lang="en-US" altLang="zh-CN" sz="1800" dirty="0"/>
              <a:t> the team computer executes the program </a:t>
            </a:r>
            <a:r>
              <a:rPr lang="en-US" altLang="zh-CN" sz="1800" dirty="0">
                <a:solidFill>
                  <a:srgbClr val="FF0000"/>
                </a:solidFill>
              </a:rPr>
              <a:t>sequentially</a:t>
            </a:r>
            <a:r>
              <a:rPr lang="en-US" altLang="zh-CN" sz="1800" dirty="0"/>
              <a:t>, i.e., step-by-step, one instruction after another</a:t>
            </a:r>
            <a:endParaRPr lang="en-US" altLang="zh-CN" sz="1800" dirty="0"/>
          </a:p>
          <a:p>
            <a:pPr lvl="2"/>
            <a:r>
              <a:rPr lang="en-US" altLang="zh-CN" sz="1330" dirty="0"/>
              <a:t>O</a:t>
            </a:r>
            <a:r>
              <a:rPr lang="zh-CN" altLang="zh-CN" sz="1330" dirty="0"/>
              <a:t>rder-driven</a:t>
            </a:r>
            <a:r>
              <a:rPr lang="en-US" altLang="zh-CN" sz="1330" dirty="0"/>
              <a:t>:</a:t>
            </a:r>
            <a:r>
              <a:rPr lang="zh-CN" altLang="zh-CN" sz="1330" dirty="0"/>
              <a:t>  </a:t>
            </a:r>
            <a:r>
              <a:rPr lang="en-US" altLang="zh-CN" sz="1330" dirty="0"/>
              <a:t> every one in Data Group, NO ORDER NO MOVE!</a:t>
            </a:r>
            <a:endParaRPr lang="en-US" altLang="zh-CN" sz="1330" dirty="0"/>
          </a:p>
          <a:p>
            <a:pPr lvl="2"/>
            <a:r>
              <a:rPr lang="zh-CN" altLang="zh-CN" sz="1330" dirty="0"/>
              <a:t>Serial execution</a:t>
            </a:r>
            <a:r>
              <a:rPr lang="en-US" altLang="zh-CN" sz="1330" dirty="0"/>
              <a:t>: step by step, one step one order.</a:t>
            </a:r>
            <a:r>
              <a:rPr lang="zh-CN" altLang="zh-CN" sz="1330" dirty="0"/>
              <a:t>     </a:t>
            </a:r>
            <a:endParaRPr lang="zh-CN" altLang="zh-CN" sz="1330" dirty="0"/>
          </a:p>
        </p:txBody>
      </p:sp>
      <p:sp>
        <p:nvSpPr>
          <p:cNvPr id="4" name="灯片编号占位符 3"/>
          <p:cNvSpPr>
            <a:spLocks noGrp="1"/>
          </p:cNvSpPr>
          <p:nvPr>
            <p:ph type="sldNum" sz="quarter" idx="12"/>
          </p:nvPr>
        </p:nvSpPr>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052736"/>
            <a:ext cx="8229600" cy="5078189"/>
          </a:xfrm>
        </p:spPr>
        <p:txBody>
          <a:bodyPr/>
          <a:lstStyle/>
          <a:p>
            <a:r>
              <a:rPr lang="en-US" altLang="zh-CN" b="1" dirty="0">
                <a:sym typeface="+mn-ea"/>
              </a:rPr>
              <a:t>Two executions</a:t>
            </a:r>
            <a:endParaRPr lang="zh-CN" altLang="en-US" b="1" dirty="0"/>
          </a:p>
          <a:p>
            <a:endParaRPr lang="zh-CN" altLang="en-US" dirty="0"/>
          </a:p>
        </p:txBody>
      </p:sp>
      <p:graphicFrame>
        <p:nvGraphicFramePr>
          <p:cNvPr id="4" name="表格 3"/>
          <p:cNvGraphicFramePr/>
          <p:nvPr>
            <p:custDataLst>
              <p:tags r:id="rId1"/>
            </p:custDataLst>
          </p:nvPr>
        </p:nvGraphicFramePr>
        <p:xfrm>
          <a:off x="1043616" y="1768350"/>
          <a:ext cx="7128776" cy="1517775"/>
        </p:xfrm>
        <a:graphic>
          <a:graphicData uri="http://schemas.openxmlformats.org/drawingml/2006/table">
            <a:tbl>
              <a:tblPr firstRow="1" bandRow="1">
                <a:tableStyleId>{5940675A-B579-460E-94D1-54222C63F5DA}</a:tableStyleId>
              </a:tblPr>
              <a:tblGrid>
                <a:gridCol w="1781808"/>
                <a:gridCol w="2106608"/>
                <a:gridCol w="1584176"/>
                <a:gridCol w="1656184"/>
              </a:tblGrid>
              <a:tr h="505776">
                <a:tc>
                  <a:txBody>
                    <a:bodyPr/>
                    <a:lstStyle/>
                    <a:p>
                      <a:pPr algn="ctr">
                        <a:buNone/>
                      </a:pPr>
                      <a:endParaRPr lang="zh-CN" altLang="en-US" dirty="0"/>
                    </a:p>
                  </a:txBody>
                  <a:tcPr marL="68580" marR="68580" anchor="ctr"/>
                </a:tc>
                <a:tc>
                  <a:txBody>
                    <a:bodyPr/>
                    <a:lstStyle/>
                    <a:p>
                      <a:pPr algn="ctr">
                        <a:buNone/>
                      </a:pPr>
                      <a:r>
                        <a:rPr lang="zh-CN" altLang="en-US" dirty="0"/>
                        <a:t>Comparison </a:t>
                      </a:r>
                      <a:r>
                        <a:rPr lang="en-US" altLang="zh-CN" dirty="0"/>
                        <a:t>step</a:t>
                      </a:r>
                      <a:r>
                        <a:rPr lang="zh-CN" altLang="en-US" dirty="0"/>
                        <a:t>s</a:t>
                      </a:r>
                      <a:endParaRPr lang="zh-CN" altLang="en-US" dirty="0"/>
                    </a:p>
                  </a:txBody>
                  <a:tcPr marL="68580" marR="68580" anchor="ctr"/>
                </a:tc>
                <a:tc>
                  <a:txBody>
                    <a:bodyPr/>
                    <a:lstStyle/>
                    <a:p>
                      <a:pPr algn="ctr">
                        <a:buNone/>
                      </a:pPr>
                      <a:r>
                        <a:rPr lang="en-US" altLang="zh-CN" dirty="0"/>
                        <a:t>Swap steps</a:t>
                      </a:r>
                      <a:endParaRPr lang="en-US" altLang="zh-CN" dirty="0"/>
                    </a:p>
                  </a:txBody>
                  <a:tcPr marL="68580" marR="68580" anchor="ctr"/>
                </a:tc>
                <a:tc>
                  <a:txBody>
                    <a:bodyPr/>
                    <a:lstStyle/>
                    <a:p>
                      <a:pPr algn="ctr">
                        <a:buNone/>
                      </a:pPr>
                      <a:r>
                        <a:rPr lang="zh-CN" altLang="en-US" dirty="0"/>
                        <a:t>Total </a:t>
                      </a:r>
                      <a:r>
                        <a:rPr lang="en-US" altLang="zh-CN" dirty="0"/>
                        <a:t>step</a:t>
                      </a:r>
                      <a:r>
                        <a:rPr lang="zh-CN" altLang="en-US" dirty="0"/>
                        <a:t>s</a:t>
                      </a:r>
                      <a:endParaRPr lang="zh-CN" altLang="en-US" dirty="0"/>
                    </a:p>
                  </a:txBody>
                  <a:tcPr marL="68580" marR="68580" anchor="ctr"/>
                </a:tc>
              </a:tr>
              <a:tr h="506223">
                <a:tc>
                  <a:txBody>
                    <a:bodyPr/>
                    <a:lstStyle/>
                    <a:p>
                      <a:pPr algn="ctr">
                        <a:buNone/>
                      </a:pPr>
                      <a:r>
                        <a:rPr lang="en-US" altLang="zh-CN" b="1" dirty="0"/>
                        <a:t>First</a:t>
                      </a:r>
                      <a:r>
                        <a:rPr lang="en-US" altLang="zh-CN" dirty="0"/>
                        <a:t> Round</a:t>
                      </a:r>
                      <a:endParaRPr lang="en-US" altLang="zh-CN" dirty="0"/>
                    </a:p>
                  </a:txBody>
                  <a:tcPr marL="68580" marR="68580" anchor="ctr"/>
                </a:tc>
                <a:tc>
                  <a:txBody>
                    <a:bodyPr/>
                    <a:lstStyle/>
                    <a:p>
                      <a:pPr algn="ctr">
                        <a:buNone/>
                      </a:pPr>
                      <a:r>
                        <a:rPr lang="en-US" altLang="zh-CN" dirty="0"/>
                        <a:t>100</a:t>
                      </a:r>
                      <a:endParaRPr lang="en-US" altLang="zh-CN" dirty="0"/>
                    </a:p>
                  </a:txBody>
                  <a:tcPr marL="68580" marR="68580" anchor="ctr"/>
                </a:tc>
                <a:tc>
                  <a:txBody>
                    <a:bodyPr/>
                    <a:lstStyle/>
                    <a:p>
                      <a:pPr algn="ctr">
                        <a:buNone/>
                      </a:pPr>
                      <a:r>
                        <a:rPr lang="en-US" altLang="zh-CN" dirty="0"/>
                        <a:t>20</a:t>
                      </a:r>
                      <a:endParaRPr lang="en-US" altLang="zh-CN" dirty="0"/>
                    </a:p>
                  </a:txBody>
                  <a:tcPr marL="68580" marR="68580" anchor="ctr"/>
                </a:tc>
                <a:tc>
                  <a:txBody>
                    <a:bodyPr/>
                    <a:lstStyle/>
                    <a:p>
                      <a:pPr algn="ctr">
                        <a:buNone/>
                      </a:pPr>
                      <a:r>
                        <a:rPr lang="en-US" altLang="zh-CN" dirty="0"/>
                        <a:t>120</a:t>
                      </a:r>
                      <a:endParaRPr lang="en-US" altLang="zh-CN" dirty="0"/>
                    </a:p>
                  </a:txBody>
                  <a:tcPr marL="68580" marR="68580" anchor="ctr"/>
                </a:tc>
              </a:tr>
              <a:tr h="505776">
                <a:tc>
                  <a:txBody>
                    <a:bodyPr/>
                    <a:lstStyle/>
                    <a:p>
                      <a:pPr algn="ctr">
                        <a:buNone/>
                      </a:pPr>
                      <a:r>
                        <a:rPr lang="en-US" altLang="zh-CN" sz="1800" b="1" dirty="0">
                          <a:sym typeface="+mn-ea"/>
                        </a:rPr>
                        <a:t>Second</a:t>
                      </a:r>
                      <a:r>
                        <a:rPr lang="en-US" altLang="zh-CN" sz="1800" dirty="0">
                          <a:sym typeface="+mn-ea"/>
                        </a:rPr>
                        <a:t> Round</a:t>
                      </a:r>
                      <a:endParaRPr lang="zh-CN" altLang="en-US" dirty="0"/>
                    </a:p>
                  </a:txBody>
                  <a:tcPr marL="68580" marR="68580" anchor="ctr"/>
                </a:tc>
                <a:tc>
                  <a:txBody>
                    <a:bodyPr/>
                    <a:lstStyle/>
                    <a:p>
                      <a:pPr algn="ctr">
                        <a:buNone/>
                      </a:pPr>
                      <a:r>
                        <a:rPr lang="en-US" altLang="zh-CN"/>
                        <a:t>70</a:t>
                      </a:r>
                      <a:endParaRPr lang="en-US" altLang="zh-CN"/>
                    </a:p>
                  </a:txBody>
                  <a:tcPr marL="68580" marR="68580" anchor="ctr"/>
                </a:tc>
                <a:tc>
                  <a:txBody>
                    <a:bodyPr/>
                    <a:lstStyle/>
                    <a:p>
                      <a:pPr algn="ctr">
                        <a:buNone/>
                      </a:pPr>
                      <a:r>
                        <a:rPr lang="en-US" altLang="zh-CN"/>
                        <a:t>24</a:t>
                      </a:r>
                      <a:endParaRPr lang="en-US" altLang="zh-CN"/>
                    </a:p>
                  </a:txBody>
                  <a:tcPr marL="68580" marR="68580" anchor="ctr"/>
                </a:tc>
                <a:tc>
                  <a:txBody>
                    <a:bodyPr/>
                    <a:lstStyle/>
                    <a:p>
                      <a:pPr algn="ctr">
                        <a:buNone/>
                      </a:pPr>
                      <a:r>
                        <a:rPr lang="en-US" altLang="zh-CN" dirty="0"/>
                        <a:t>94</a:t>
                      </a:r>
                      <a:endParaRPr lang="en-US" altLang="zh-CN" dirty="0"/>
                    </a:p>
                  </a:txBody>
                  <a:tcPr marL="68580" marR="68580" anchor="ctr"/>
                </a:tc>
              </a:tr>
            </a:tbl>
          </a:graphicData>
        </a:graphic>
      </p:graphicFrame>
      <p:pic>
        <p:nvPicPr>
          <p:cNvPr id="2051" name="Picture 3" descr="C:\Users\lenovo\Desktop\QQ图片20160531194451.png"/>
          <p:cNvPicPr>
            <a:picLocks noChangeAspect="1" noChangeArrowheads="1"/>
          </p:cNvPicPr>
          <p:nvPr/>
        </p:nvPicPr>
        <p:blipFill>
          <a:blip r:embed="rId2"/>
          <a:srcRect/>
          <a:stretch>
            <a:fillRect/>
          </a:stretch>
        </p:blipFill>
        <p:spPr bwMode="auto">
          <a:xfrm>
            <a:off x="1287145" y="3567430"/>
            <a:ext cx="6583680" cy="3164205"/>
          </a:xfrm>
          <a:prstGeom prst="rect">
            <a:avLst/>
          </a:prstGeom>
          <a:noFill/>
        </p:spPr>
      </p:pic>
      <p:sp>
        <p:nvSpPr>
          <p:cNvPr id="6" name="TextBox 5"/>
          <p:cNvSpPr txBox="1"/>
          <p:nvPr/>
        </p:nvSpPr>
        <p:spPr>
          <a:xfrm>
            <a:off x="4643755" y="5805170"/>
            <a:ext cx="1477645" cy="645160"/>
          </a:xfrm>
          <a:prstGeom prst="rect">
            <a:avLst/>
          </a:prstGeom>
          <a:solidFill>
            <a:schemeClr val="bg1"/>
          </a:solidFill>
        </p:spPr>
        <p:txBody>
          <a:bodyPr wrap="square" rtlCol="0">
            <a:spAutoFit/>
          </a:bodyPr>
          <a:lstStyle/>
          <a:p>
            <a:r>
              <a:rPr lang="en-US" altLang="zh-CN" dirty="0">
                <a:sym typeface="+mn-ea"/>
              </a:rPr>
              <a:t>Controller</a:t>
            </a:r>
            <a:endParaRPr lang="zh-CN" altLang="en-US" dirty="0"/>
          </a:p>
          <a:p>
            <a:r>
              <a:rPr lang="zh-CN" altLang="en-US" dirty="0"/>
              <a:t>控制器</a:t>
            </a:r>
            <a:endParaRPr lang="zh-CN" altLang="en-US" dirty="0"/>
          </a:p>
        </p:txBody>
      </p:sp>
      <p:sp>
        <p:nvSpPr>
          <p:cNvPr id="7" name="TextBox 6"/>
          <p:cNvSpPr txBox="1"/>
          <p:nvPr/>
        </p:nvSpPr>
        <p:spPr>
          <a:xfrm>
            <a:off x="6372225" y="5732780"/>
            <a:ext cx="1163320" cy="645160"/>
          </a:xfrm>
          <a:prstGeom prst="rect">
            <a:avLst/>
          </a:prstGeom>
          <a:solidFill>
            <a:schemeClr val="bg1"/>
          </a:solidFill>
        </p:spPr>
        <p:txBody>
          <a:bodyPr wrap="square" rtlCol="0">
            <a:spAutoFit/>
          </a:bodyPr>
          <a:lstStyle/>
          <a:p>
            <a:r>
              <a:rPr lang="en-US" altLang="zh-CN" dirty="0">
                <a:sym typeface="+mn-ea"/>
              </a:rPr>
              <a:t>Stepper</a:t>
            </a:r>
            <a:endParaRPr lang="zh-CN" altLang="en-US" dirty="0"/>
          </a:p>
          <a:p>
            <a:r>
              <a:rPr lang="zh-CN" altLang="en-US" dirty="0"/>
              <a:t>计数器</a:t>
            </a:r>
            <a:endParaRPr lang="zh-CN" altLang="en-US" dirty="0"/>
          </a:p>
        </p:txBody>
      </p:sp>
      <p:sp>
        <p:nvSpPr>
          <p:cNvPr id="8" name="TextBox 7"/>
          <p:cNvSpPr txBox="1"/>
          <p:nvPr/>
        </p:nvSpPr>
        <p:spPr>
          <a:xfrm>
            <a:off x="7524115" y="4437380"/>
            <a:ext cx="1151255" cy="645160"/>
          </a:xfrm>
          <a:prstGeom prst="rect">
            <a:avLst/>
          </a:prstGeom>
          <a:solidFill>
            <a:schemeClr val="bg1"/>
          </a:solidFill>
        </p:spPr>
        <p:txBody>
          <a:bodyPr wrap="square" rtlCol="0">
            <a:spAutoFit/>
          </a:bodyPr>
          <a:lstStyle/>
          <a:p>
            <a:r>
              <a:rPr lang="en-US" altLang="zh-CN" dirty="0">
                <a:sym typeface="+mn-ea"/>
              </a:rPr>
              <a:t>Monitor</a:t>
            </a:r>
            <a:endParaRPr lang="zh-CN" altLang="en-US" dirty="0"/>
          </a:p>
          <a:p>
            <a:r>
              <a:rPr lang="zh-CN" altLang="en-US" dirty="0"/>
              <a:t>监控器</a:t>
            </a:r>
            <a:endParaRPr lang="zh-CN" altLang="en-US" dirty="0"/>
          </a:p>
        </p:txBody>
      </p:sp>
      <p:sp>
        <p:nvSpPr>
          <p:cNvPr id="9" name="TextBox 8"/>
          <p:cNvSpPr txBox="1"/>
          <p:nvPr/>
        </p:nvSpPr>
        <p:spPr>
          <a:xfrm>
            <a:off x="1547495" y="6216650"/>
            <a:ext cx="1485900" cy="645160"/>
          </a:xfrm>
          <a:prstGeom prst="rect">
            <a:avLst/>
          </a:prstGeom>
          <a:solidFill>
            <a:schemeClr val="bg1"/>
          </a:solidFill>
        </p:spPr>
        <p:txBody>
          <a:bodyPr wrap="square" rtlCol="0">
            <a:spAutoFit/>
          </a:bodyPr>
          <a:lstStyle/>
          <a:p>
            <a:r>
              <a:rPr lang="en-US" altLang="zh-CN" dirty="0">
                <a:sym typeface="+mn-ea"/>
              </a:rPr>
              <a:t>Overseer </a:t>
            </a:r>
            <a:endParaRPr lang="en-US" altLang="zh-CN" dirty="0">
              <a:sym typeface="+mn-ea"/>
            </a:endParaRPr>
          </a:p>
          <a:p>
            <a:r>
              <a:rPr lang="zh-CN" altLang="en-US" dirty="0"/>
              <a:t>监督器</a:t>
            </a:r>
            <a:endParaRPr lang="zh-CN" altLang="en-US" dirty="0"/>
          </a:p>
        </p:txBody>
      </p:sp>
      <p:sp>
        <p:nvSpPr>
          <p:cNvPr id="10" name="TextBox 9"/>
          <p:cNvSpPr txBox="1"/>
          <p:nvPr/>
        </p:nvSpPr>
        <p:spPr>
          <a:xfrm>
            <a:off x="1403985" y="4068445"/>
            <a:ext cx="3219450" cy="368300"/>
          </a:xfrm>
          <a:prstGeom prst="rect">
            <a:avLst/>
          </a:prstGeom>
          <a:solidFill>
            <a:schemeClr val="bg1"/>
          </a:solidFill>
        </p:spPr>
        <p:txBody>
          <a:bodyPr wrap="square" rtlCol="0">
            <a:spAutoFit/>
          </a:bodyPr>
          <a:lstStyle/>
          <a:p>
            <a:r>
              <a:rPr lang="zh-CN" altLang="en-US" dirty="0"/>
              <a:t>    </a:t>
            </a:r>
            <a:r>
              <a:rPr lang="en-US" altLang="zh-CN" dirty="0">
                <a:sym typeface="+mn-ea"/>
              </a:rPr>
              <a:t>Data Group </a:t>
            </a:r>
            <a:r>
              <a:rPr lang="zh-CN" altLang="en-US" dirty="0"/>
              <a:t>数据组</a:t>
            </a:r>
            <a:endParaRPr lang="zh-CN" altLang="en-US" dirty="0"/>
          </a:p>
        </p:txBody>
      </p:sp>
      <p:sp>
        <p:nvSpPr>
          <p:cNvPr id="11" name="标题 1"/>
          <p:cNvSpPr txBox="1"/>
          <p:nvPr/>
        </p:nvSpPr>
        <p:spPr bwMode="auto">
          <a:xfrm>
            <a:off x="251520" y="122238"/>
            <a:ext cx="8712968" cy="858490"/>
          </a:xfrm>
          <a:prstGeom prst="rect">
            <a:avLst/>
          </a:prstGeom>
          <a:noFill/>
          <a:ln w="9525">
            <a:noFill/>
            <a:miter lim="800000"/>
          </a:ln>
          <a:effectLst/>
        </p:spPr>
        <p:txBody>
          <a:bodyPr vert="horz" wrap="square" lIns="91440" tIns="45720" rIns="91440" bIns="45720" numCol="1" anchor="b" anchorCtr="0" compatLnSpc="1"/>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r>
              <a:rPr lang="en-US" altLang="zh-CN" kern="0" dirty="0"/>
              <a:t>Standard statement of </a:t>
            </a:r>
            <a:r>
              <a:rPr lang="en-US" altLang="zh-CN" kern="0" dirty="0">
                <a:solidFill>
                  <a:srgbClr val="FF0000"/>
                </a:solidFill>
              </a:rPr>
              <a:t>experimental</a:t>
            </a:r>
            <a:r>
              <a:rPr lang="en-US" altLang="zh-CN" kern="0" dirty="0"/>
              <a:t> results</a:t>
            </a:r>
            <a:endParaRPr lang="zh-CN" altLang="en-US" kern="0" dirty="0"/>
          </a:p>
        </p:txBody>
      </p:sp>
      <p:sp>
        <p:nvSpPr>
          <p:cNvPr id="12" name="标题 11"/>
          <p:cNvSpPr>
            <a:spLocks noGrp="1"/>
          </p:cNvSpPr>
          <p:nvPr>
            <p:ph type="title"/>
          </p:nvPr>
        </p:nvSpPr>
        <p:spPr/>
        <p:txBody>
          <a:bodyPr/>
          <a:lstStyle/>
          <a:p>
            <a:r>
              <a:rPr lang="en-US" altLang="zh-CN" dirty="0"/>
              <a:t> </a:t>
            </a:r>
            <a:endParaRPr lang="zh-CN" altLang="en-US" dirty="0"/>
          </a:p>
        </p:txBody>
      </p:sp>
      <p:sp>
        <p:nvSpPr>
          <p:cNvPr id="14" name="灯片编号占位符 3"/>
          <p:cNvSpPr>
            <a:spLocks noGrp="1"/>
          </p:cNvSpPr>
          <p:nvPr>
            <p:ph type="sldNum" sz="quarter" idx="12"/>
          </p:nvPr>
        </p:nvSpPr>
        <p:spPr>
          <a:xfrm>
            <a:off x="8403232" y="6605736"/>
            <a:ext cx="730424" cy="252264"/>
          </a:xfrm>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624FEA1-8D4F-4C27-B315-433CCAC1694E}" type="slidenum">
              <a:rPr lang="en-US" altLang="zh-CN" smtClean="0"/>
            </a:fld>
            <a:endParaRPr lang="en-US" altLang="zh-CN"/>
          </a:p>
        </p:txBody>
      </p:sp>
      <p:sp>
        <p:nvSpPr>
          <p:cNvPr id="5" name="标题 1"/>
          <p:cNvSpPr txBox="1"/>
          <p:nvPr/>
        </p:nvSpPr>
        <p:spPr bwMode="auto">
          <a:xfrm>
            <a:off x="403920" y="274638"/>
            <a:ext cx="8712968" cy="858490"/>
          </a:xfrm>
          <a:prstGeom prst="rect">
            <a:avLst/>
          </a:prstGeom>
          <a:noFill/>
          <a:ln w="9525">
            <a:noFill/>
            <a:miter lim="800000"/>
          </a:ln>
          <a:effectLst/>
        </p:spPr>
        <p:txBody>
          <a:bodyPr vert="horz" wrap="square" lIns="91440" tIns="45720" rIns="91440" bIns="45720" numCol="1" anchor="b" anchorCtr="0" compatLnSpc="1"/>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endParaRPr lang="zh-CN" altLang="en-US" kern="0" dirty="0">
              <a:solidFill>
                <a:srgbClr val="FF0000"/>
              </a:solidFill>
            </a:endParaRPr>
          </a:p>
        </p:txBody>
      </p:sp>
      <p:sp>
        <p:nvSpPr>
          <p:cNvPr id="6" name="内容占位符 2"/>
          <p:cNvSpPr txBox="1"/>
          <p:nvPr/>
        </p:nvSpPr>
        <p:spPr bwMode="auto">
          <a:xfrm>
            <a:off x="395536" y="1052736"/>
            <a:ext cx="8856984" cy="5472608"/>
          </a:xfrm>
          <a:prstGeom prst="rect">
            <a:avLst/>
          </a:prstGeom>
          <a:noFill/>
          <a:ln w="9525">
            <a:noFill/>
            <a:miter lim="800000"/>
          </a:ln>
          <a:effectLst/>
        </p:spPr>
        <p:txBody>
          <a:bodyPr vert="horz" wrap="square" lIns="91440" tIns="45720" rIns="91440" bIns="45720" numCol="1" anchor="t" anchorCtr="0" compatLnSpc="1"/>
          <a:lstStyle>
            <a:lvl1pPr marL="342900" indent="-342900" algn="l" rtl="0" fontAlgn="base">
              <a:spcBef>
                <a:spcPct val="20000"/>
              </a:spcBef>
              <a:spcAft>
                <a:spcPct val="0"/>
              </a:spcAft>
              <a:buClr>
                <a:srgbClr val="FF0000"/>
              </a:buClr>
              <a:buSzPct val="70000"/>
              <a:buFont typeface="Wingdings" panose="05000000000000000000" pitchFamily="2" charset="2"/>
              <a:buChar char="l"/>
              <a:defRPr sz="2800">
                <a:solidFill>
                  <a:schemeClr val="tx1"/>
                </a:solidFill>
                <a:latin typeface="+mn-lt"/>
                <a:ea typeface="+mn-ea"/>
                <a:cs typeface="+mn-cs"/>
              </a:defRPr>
            </a:lvl1pPr>
            <a:lvl2pPr marL="692150" indent="-347980" algn="l" rtl="0" fontAlgn="base">
              <a:spcBef>
                <a:spcPct val="20000"/>
              </a:spcBef>
              <a:spcAft>
                <a:spcPct val="0"/>
              </a:spcAft>
              <a:buClr>
                <a:schemeClr val="accent2"/>
              </a:buClr>
              <a:buSzPct val="70000"/>
              <a:buFont typeface="Wingdings" panose="05000000000000000000" pitchFamily="2" charset="2"/>
              <a:buChar char="l"/>
              <a:defRPr sz="2400">
                <a:solidFill>
                  <a:schemeClr val="tx1"/>
                </a:solidFill>
                <a:latin typeface="+mn-lt"/>
                <a:ea typeface="+mn-ea"/>
              </a:defRPr>
            </a:lvl2pPr>
            <a:lvl3pPr marL="987425" indent="-294005" algn="l" rtl="0" fontAlgn="base">
              <a:spcBef>
                <a:spcPct val="20000"/>
              </a:spcBef>
              <a:spcAft>
                <a:spcPct val="0"/>
              </a:spcAft>
              <a:buClr>
                <a:srgbClr val="9900CC"/>
              </a:buClr>
              <a:buSzPct val="70000"/>
              <a:buFont typeface="Wingdings" panose="05000000000000000000" pitchFamily="2" charset="2"/>
              <a:buChar char="l"/>
              <a:defRPr sz="2000">
                <a:solidFill>
                  <a:schemeClr val="tx1"/>
                </a:solidFill>
                <a:latin typeface="+mn-lt"/>
                <a:ea typeface="+mn-ea"/>
              </a:defRPr>
            </a:lvl3pPr>
            <a:lvl4pPr marL="1281430" indent="-292100" algn="l" rtl="0" fontAlgn="base">
              <a:spcBef>
                <a:spcPct val="20000"/>
              </a:spcBef>
              <a:spcAft>
                <a:spcPct val="0"/>
              </a:spcAft>
              <a:buClr>
                <a:schemeClr val="tx2"/>
              </a:buClr>
              <a:buSzPct val="75000"/>
              <a:buFont typeface="Wingdings" panose="05000000000000000000" pitchFamily="2" charset="2"/>
              <a:buChar char="§"/>
              <a:defRPr sz="1800">
                <a:solidFill>
                  <a:schemeClr val="tx1"/>
                </a:solidFill>
                <a:latin typeface="+mn-lt"/>
                <a:ea typeface="+mn-ea"/>
              </a:defRPr>
            </a:lvl4pPr>
            <a:lvl5pPr marL="1598930" indent="-316230" algn="l" rtl="0" fontAlgn="base">
              <a:spcBef>
                <a:spcPct val="20000"/>
              </a:spcBef>
              <a:spcAft>
                <a:spcPct val="0"/>
              </a:spcAft>
              <a:buClr>
                <a:schemeClr val="folHlink"/>
              </a:buClr>
              <a:buSzPct val="80000"/>
              <a:buFont typeface="Wingdings" panose="05000000000000000000" pitchFamily="2" charset="2"/>
              <a:buChar char="§"/>
              <a:defRPr sz="1800">
                <a:solidFill>
                  <a:schemeClr val="tx1"/>
                </a:solidFill>
                <a:latin typeface="+mn-lt"/>
                <a:ea typeface="+mn-ea"/>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a:lstStyle>
          <a:p>
            <a:r>
              <a:rPr lang="en-US" altLang="zh-CN" kern="0" dirty="0"/>
              <a:t>Highlight the </a:t>
            </a:r>
            <a:r>
              <a:rPr lang="en-US" altLang="zh-CN" kern="0" dirty="0">
                <a:solidFill>
                  <a:srgbClr val="FF0000"/>
                </a:solidFill>
              </a:rPr>
              <a:t>team design</a:t>
            </a:r>
            <a:endParaRPr lang="en-US" altLang="zh-CN" kern="0" dirty="0">
              <a:solidFill>
                <a:srgbClr val="FF0000"/>
              </a:solidFill>
            </a:endParaRPr>
          </a:p>
          <a:p>
            <a:pPr>
              <a:spcBef>
                <a:spcPts val="1200"/>
              </a:spcBef>
            </a:pPr>
            <a:r>
              <a:rPr lang="en-US" altLang="zh-CN" kern="0" dirty="0"/>
              <a:t>Highlight </a:t>
            </a:r>
            <a:r>
              <a:rPr lang="en-US" altLang="zh-CN" kern="0" dirty="0">
                <a:solidFill>
                  <a:srgbClr val="FF0000"/>
                </a:solidFill>
              </a:rPr>
              <a:t>two executions </a:t>
            </a:r>
            <a:r>
              <a:rPr lang="en-US" altLang="zh-CN" kern="0" dirty="0"/>
              <a:t>in field runs</a:t>
            </a:r>
            <a:endParaRPr lang="en-US" altLang="zh-CN" kern="0" dirty="0"/>
          </a:p>
          <a:p>
            <a:pPr>
              <a:spcBef>
                <a:spcPts val="1200"/>
              </a:spcBef>
            </a:pPr>
            <a:r>
              <a:rPr lang="en-US" altLang="zh-CN" kern="0" dirty="0"/>
              <a:t>Present evidence for three correctness properties:</a:t>
            </a:r>
            <a:endParaRPr lang="en-US" altLang="zh-CN" kern="0" dirty="0"/>
          </a:p>
          <a:p>
            <a:pPr lvl="1"/>
            <a:r>
              <a:rPr lang="en-US" altLang="zh-CN" sz="2000" kern="0" dirty="0"/>
              <a:t>Result correctness</a:t>
            </a:r>
            <a:endParaRPr lang="en-US" altLang="zh-CN" sz="2000" kern="0" dirty="0"/>
          </a:p>
          <a:p>
            <a:pPr lvl="1"/>
            <a:r>
              <a:rPr lang="en-US" altLang="zh-CN" sz="2000" kern="0" dirty="0"/>
              <a:t>Algorithmic correctness</a:t>
            </a:r>
            <a:endParaRPr lang="en-US" altLang="zh-CN" sz="2000" kern="0" dirty="0"/>
          </a:p>
          <a:p>
            <a:pPr lvl="1"/>
            <a:r>
              <a:rPr lang="en-US" altLang="zh-CN" sz="2000" kern="0" dirty="0"/>
              <a:t>Systems correctness</a:t>
            </a:r>
            <a:endParaRPr lang="en-US" altLang="zh-CN" sz="2000" kern="0" dirty="0"/>
          </a:p>
          <a:p>
            <a:pPr>
              <a:spcBef>
                <a:spcPts val="1200"/>
              </a:spcBef>
            </a:pPr>
            <a:r>
              <a:rPr lang="en-US" altLang="zh-CN" kern="0" dirty="0"/>
              <a:t>Present </a:t>
            </a:r>
            <a:r>
              <a:rPr lang="en-US" altLang="zh-CN" kern="0" dirty="0">
                <a:solidFill>
                  <a:srgbClr val="FF0000"/>
                </a:solidFill>
              </a:rPr>
              <a:t>observations </a:t>
            </a:r>
            <a:r>
              <a:rPr lang="en-US" altLang="zh-CN" kern="0" dirty="0"/>
              <a:t>on notable features and happenings in experiment</a:t>
            </a:r>
            <a:endParaRPr lang="en-US" altLang="zh-CN" kern="0" dirty="0"/>
          </a:p>
          <a:p>
            <a:pPr>
              <a:spcBef>
                <a:spcPts val="1200"/>
              </a:spcBef>
            </a:pPr>
            <a:r>
              <a:rPr lang="en-US" altLang="zh-CN" dirty="0"/>
              <a:t>Present the experiment</a:t>
            </a:r>
            <a:endParaRPr lang="en-US" altLang="zh-CN" dirty="0"/>
          </a:p>
          <a:p>
            <a:pPr lvl="1"/>
            <a:r>
              <a:rPr lang="en-US" altLang="zh-CN" sz="2000" dirty="0"/>
              <a:t>Use photographs, videos, and tables</a:t>
            </a:r>
            <a:endParaRPr lang="zh-CN" altLang="en-US" sz="2000" dirty="0"/>
          </a:p>
        </p:txBody>
      </p:sp>
      <p:sp>
        <p:nvSpPr>
          <p:cNvPr id="8" name="标题 1"/>
          <p:cNvSpPr txBox="1"/>
          <p:nvPr/>
        </p:nvSpPr>
        <p:spPr bwMode="auto">
          <a:xfrm>
            <a:off x="251520" y="122238"/>
            <a:ext cx="8712968" cy="858490"/>
          </a:xfrm>
          <a:prstGeom prst="rect">
            <a:avLst/>
          </a:prstGeom>
          <a:noFill/>
          <a:ln w="9525">
            <a:noFill/>
            <a:miter lim="800000"/>
          </a:ln>
          <a:effectLst/>
        </p:spPr>
        <p:txBody>
          <a:bodyPr vert="horz" wrap="square" lIns="91440" tIns="45720" rIns="91440" bIns="45720" numCol="1" anchor="b" anchorCtr="0" compatLnSpc="1"/>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r>
              <a:rPr lang="en-US" altLang="zh-CN" kern="0" dirty="0"/>
              <a:t>Criteria of each Group/Team </a:t>
            </a:r>
            <a:r>
              <a:rPr lang="en-US" altLang="zh-CN" kern="0" dirty="0">
                <a:solidFill>
                  <a:srgbClr val="FF0000"/>
                </a:solidFill>
              </a:rPr>
              <a:t>Presentation</a:t>
            </a:r>
            <a:endParaRPr lang="en-US" altLang="zh-CN" kern="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Sample design Q&amp;A</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5536" y="1052736"/>
                <a:ext cx="8856984" cy="5328592"/>
              </a:xfrm>
            </p:spPr>
            <p:txBody>
              <a:bodyPr/>
              <a:lstStyle/>
              <a:p>
                <a:r>
                  <a:rPr lang="en-US" altLang="zh-CN" dirty="0"/>
                  <a:t>Q: What is the most dangerous pitfall?</a:t>
                </a:r>
                <a:endParaRPr lang="en-US" altLang="zh-CN" dirty="0"/>
              </a:p>
              <a:p>
                <a:r>
                  <a:rPr lang="en-US" altLang="zh-CN" dirty="0"/>
                  <a:t>A: A couple of examples come to mind</a:t>
                </a:r>
                <a:endParaRPr lang="en-US" altLang="zh-CN" dirty="0"/>
              </a:p>
              <a:p>
                <a:pPr marL="514350" indent="-514350">
                  <a:buFont typeface="+mj-ea"/>
                  <a:buAutoNum type="circleNumDbPlain"/>
                </a:pPr>
                <a:r>
                  <a:rPr lang="en-US" altLang="zh-CN" dirty="0"/>
                  <a:t>Quicksort runs in </a:t>
                </a:r>
                <a14:m>
                  <m:oMath xmlns:m="http://schemas.openxmlformats.org/officeDocument/2006/math">
                    <m:r>
                      <m:rPr>
                        <m:sty m:val="p"/>
                      </m:rPr>
                      <a:rPr lang="en-US" altLang="zh-CN" b="0" i="0" smtClean="0">
                        <a:latin typeface="Cambria Math" panose="02040503050406030204" pitchFamily="18" charset="0"/>
                      </a:rPr>
                      <m:t>O</m:t>
                    </m:r>
                    <m:r>
                      <a:rPr lang="en-US" altLang="zh-CN" b="0" i="0" smtClean="0">
                        <a:latin typeface="Cambria Math" panose="02040503050406030204" pitchFamily="18" charset="0"/>
                      </a:rPr>
                      <m:t>(</m:t>
                    </m:r>
                    <m:r>
                      <a:rPr lang="en-US" altLang="zh-CN" b="0" i="1" smtClean="0">
                        <a:latin typeface="Cambria Math" panose="02040503050406030204" pitchFamily="18" charset="0"/>
                      </a:rPr>
                      <m:t>𝑁</m:t>
                    </m:r>
                    <m:sSub>
                      <m:sSubPr>
                        <m:ctrlPr>
                          <a:rPr lang="en-US" altLang="zh-CN" b="0" i="1" smtClean="0">
                            <a:latin typeface="Cambria Math" panose="02040503050406030204" pitchFamily="18" charset="0"/>
                          </a:rPr>
                        </m:ctrlPr>
                      </m:sSubPr>
                      <m:e>
                        <m:r>
                          <m:rPr>
                            <m:sty m:val="p"/>
                          </m:rPr>
                          <a:rPr lang="en-US" altLang="zh-CN">
                            <a:latin typeface="Cambria Math" panose="02040503050406030204" pitchFamily="18" charset="0"/>
                          </a:rPr>
                          <m:t>l</m:t>
                        </m:r>
                        <m:r>
                          <m:rPr>
                            <m:sty m:val="p"/>
                          </m:rPr>
                          <a:rPr lang="en-US" altLang="zh-CN" b="0" i="0" smtClean="0">
                            <a:latin typeface="Cambria Math" panose="02040503050406030204" pitchFamily="18" charset="0"/>
                          </a:rPr>
                          <m:t>o</m:t>
                        </m:r>
                        <m:r>
                          <m:rPr>
                            <m:sty m:val="p"/>
                          </m:rPr>
                          <a:rPr lang="en-US" altLang="zh-CN">
                            <a:latin typeface="Cambria Math" panose="02040503050406030204" pitchFamily="18" charset="0"/>
                          </a:rPr>
                          <m:t>g</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a14:m>
                <a:endParaRPr lang="en-US" altLang="zh-CN" dirty="0"/>
              </a:p>
              <a:p>
                <a:pPr lvl="1"/>
                <a:r>
                  <a:rPr lang="en-US" altLang="zh-CN" dirty="0"/>
                  <a:t>When </a:t>
                </a:r>
                <a:r>
                  <a:rPr lang="en-US" altLang="zh-CN" i="1" dirty="0"/>
                  <a:t>N</a:t>
                </a:r>
                <a:r>
                  <a:rPr lang="en-US" altLang="zh-CN" dirty="0"/>
                  <a:t>=20, </a:t>
                </a:r>
                <a14:m>
                  <m:oMath xmlns:m="http://schemas.openxmlformats.org/officeDocument/2006/math">
                    <m:r>
                      <a:rPr lang="en-US" altLang="zh-CN" i="1">
                        <a:latin typeface="Cambria Math" panose="02040503050406030204" pitchFamily="18" charset="0"/>
                      </a:rPr>
                      <m:t>𝑁</m:t>
                    </m:r>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log</m:t>
                        </m:r>
                      </m:e>
                      <m:sub>
                        <m:r>
                          <a:rPr lang="en-US" altLang="zh-CN" i="1">
                            <a:latin typeface="Cambria Math" panose="02040503050406030204" pitchFamily="18" charset="0"/>
                          </a:rPr>
                          <m:t>2</m:t>
                        </m:r>
                      </m:sub>
                    </m:sSub>
                    <m:r>
                      <a:rPr lang="en-US" altLang="zh-CN" i="1">
                        <a:latin typeface="Cambria Math" panose="02040503050406030204" pitchFamily="18" charset="0"/>
                      </a:rPr>
                      <m:t>𝑁</m:t>
                    </m:r>
                  </m:oMath>
                </a14:m>
                <a:r>
                  <a:rPr lang="en-US" altLang="zh-CN" dirty="0"/>
                  <a:t>=86; When </a:t>
                </a:r>
                <a:r>
                  <a:rPr lang="en-US" altLang="zh-CN" i="1" dirty="0"/>
                  <a:t>N</a:t>
                </a:r>
                <a:r>
                  <a:rPr lang="en-US" altLang="zh-CN" dirty="0"/>
                  <a:t>=30, </a:t>
                </a:r>
                <a14:m>
                  <m:oMath xmlns:m="http://schemas.openxmlformats.org/officeDocument/2006/math">
                    <m:r>
                      <a:rPr lang="en-US" altLang="zh-CN" i="1">
                        <a:latin typeface="Cambria Math" panose="02040503050406030204" pitchFamily="18" charset="0"/>
                      </a:rPr>
                      <m:t>𝑁</m:t>
                    </m:r>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log</m:t>
                        </m:r>
                      </m:e>
                      <m:sub>
                        <m:r>
                          <a:rPr lang="en-US" altLang="zh-CN" i="1">
                            <a:latin typeface="Cambria Math" panose="02040503050406030204" pitchFamily="18" charset="0"/>
                          </a:rPr>
                          <m:t>2</m:t>
                        </m:r>
                      </m:sub>
                    </m:sSub>
                    <m:r>
                      <a:rPr lang="en-US" altLang="zh-CN" i="1">
                        <a:latin typeface="Cambria Math" panose="02040503050406030204" pitchFamily="18" charset="0"/>
                      </a:rPr>
                      <m:t>𝑁</m:t>
                    </m:r>
                  </m:oMath>
                </a14:m>
                <a:r>
                  <a:rPr lang="en-US" altLang="zh-CN" dirty="0"/>
                  <a:t>=147</a:t>
                </a:r>
                <a:endParaRPr lang="en-US" altLang="zh-CN" dirty="0"/>
              </a:p>
              <a:p>
                <a:pPr lvl="2"/>
                <a:r>
                  <a:rPr lang="en-US" altLang="zh-CN" dirty="0">
                    <a:solidFill>
                      <a:srgbClr val="FF0000"/>
                    </a:solidFill>
                  </a:rPr>
                  <a:t>Better to keep a small number data elements</a:t>
                </a:r>
                <a:endParaRPr lang="en-US" altLang="zh-CN" dirty="0">
                  <a:solidFill>
                    <a:srgbClr val="FF0000"/>
                  </a:solidFill>
                </a:endParaRPr>
              </a:p>
              <a:p>
                <a:pPr lvl="3"/>
                <a:r>
                  <a:rPr lang="en-US" altLang="zh-CN" dirty="0"/>
                  <a:t>E.g., N&lt;20 students serve as data elements</a:t>
                </a:r>
                <a:endParaRPr lang="en-US" altLang="zh-CN" dirty="0"/>
              </a:p>
              <a:p>
                <a:pPr lvl="3"/>
                <a:r>
                  <a:rPr lang="en-US" altLang="zh-CN" dirty="0">
                    <a:solidFill>
                      <a:srgbClr val="FF0000"/>
                    </a:solidFill>
                  </a:rPr>
                  <a:t>Other students serve as control elements</a:t>
                </a:r>
                <a:endParaRPr lang="en-US" altLang="zh-CN" dirty="0">
                  <a:solidFill>
                    <a:srgbClr val="FF0000"/>
                  </a:solidFill>
                </a:endParaRPr>
              </a:p>
              <a:p>
                <a:pPr lvl="4"/>
                <a:r>
                  <a:rPr lang="en-US" altLang="zh-CN" dirty="0"/>
                  <a:t>It may be a good design to have only one controller and one stepper</a:t>
                </a:r>
                <a:endParaRPr lang="en-US" altLang="zh-CN" dirty="0"/>
              </a:p>
              <a:p>
                <a:pPr lvl="4"/>
                <a:r>
                  <a:rPr lang="en-US" altLang="zh-CN" dirty="0"/>
                  <a:t>There can be more than one monitors and other components</a:t>
                </a:r>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5536" y="1052736"/>
                <a:ext cx="8856984" cy="5328592"/>
              </a:xfrm>
              <a:blipFill rotWithShape="1">
                <a:blip r:embed="rId1"/>
                <a:stretch>
                  <a:fillRect l="-6" t="-10" r="6" b="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Sample design Q&amp;A</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5536" y="1052736"/>
                <a:ext cx="8856984" cy="5328592"/>
              </a:xfrm>
            </p:spPr>
            <p:txBody>
              <a:bodyPr/>
              <a:lstStyle/>
              <a:p>
                <a:r>
                  <a:rPr lang="en-US" altLang="zh-CN" dirty="0"/>
                  <a:t>Q: What is the most dangerous pitfall?</a:t>
                </a:r>
                <a:endParaRPr lang="en-US" altLang="zh-CN" dirty="0"/>
              </a:p>
              <a:p>
                <a:r>
                  <a:rPr lang="en-US" altLang="zh-CN" dirty="0"/>
                  <a:t>A: A couple of examples come to mind</a:t>
                </a:r>
                <a:endParaRPr lang="en-US" altLang="zh-CN" dirty="0"/>
              </a:p>
              <a:p>
                <a:pPr marL="514350" indent="-514350">
                  <a:buFont typeface="+mj-ea"/>
                  <a:buAutoNum type="circleNumDbPlain"/>
                </a:pPr>
                <a:r>
                  <a:rPr lang="en-US" altLang="zh-CN" dirty="0"/>
                  <a:t>Quicksort runs in </a:t>
                </a:r>
                <a14:m>
                  <m:oMath xmlns:m="http://schemas.openxmlformats.org/officeDocument/2006/math">
                    <m:r>
                      <m:rPr>
                        <m:sty m:val="p"/>
                      </m:rPr>
                      <a:rPr lang="en-US" altLang="zh-CN" b="0" i="0" smtClean="0">
                        <a:latin typeface="Cambria Math" panose="02040503050406030204" pitchFamily="18" charset="0"/>
                      </a:rPr>
                      <m:t>O</m:t>
                    </m:r>
                    <m:r>
                      <a:rPr lang="en-US" altLang="zh-CN" b="0" i="0" smtClean="0">
                        <a:latin typeface="Cambria Math" panose="02040503050406030204" pitchFamily="18" charset="0"/>
                      </a:rPr>
                      <m:t>(</m:t>
                    </m:r>
                    <m:r>
                      <a:rPr lang="en-US" altLang="zh-CN" b="0" i="1" smtClean="0">
                        <a:latin typeface="Cambria Math" panose="02040503050406030204" pitchFamily="18" charset="0"/>
                      </a:rPr>
                      <m:t>𝑁</m:t>
                    </m:r>
                    <m:sSub>
                      <m:sSubPr>
                        <m:ctrlPr>
                          <a:rPr lang="en-US" altLang="zh-CN" b="0" i="1" smtClean="0">
                            <a:latin typeface="Cambria Math" panose="02040503050406030204" pitchFamily="18" charset="0"/>
                          </a:rPr>
                        </m:ctrlPr>
                      </m:sSubPr>
                      <m:e>
                        <m:r>
                          <m:rPr>
                            <m:sty m:val="p"/>
                          </m:rPr>
                          <a:rPr lang="en-US" altLang="zh-CN">
                            <a:latin typeface="Cambria Math" panose="02040503050406030204" pitchFamily="18" charset="0"/>
                          </a:rPr>
                          <m:t>l</m:t>
                        </m:r>
                        <m:r>
                          <m:rPr>
                            <m:sty m:val="p"/>
                          </m:rPr>
                          <a:rPr lang="en-US" altLang="zh-CN" b="0" i="0" smtClean="0">
                            <a:latin typeface="Cambria Math" panose="02040503050406030204" pitchFamily="18" charset="0"/>
                          </a:rPr>
                          <m:t>o</m:t>
                        </m:r>
                        <m:r>
                          <m:rPr>
                            <m:sty m:val="p"/>
                          </m:rPr>
                          <a:rPr lang="en-US" altLang="zh-CN">
                            <a:latin typeface="Cambria Math" panose="02040503050406030204" pitchFamily="18" charset="0"/>
                          </a:rPr>
                          <m:t>g</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a14:m>
                <a:endParaRPr lang="en-US" altLang="zh-CN" dirty="0"/>
              </a:p>
              <a:p>
                <a:pPr lvl="1"/>
                <a:r>
                  <a:rPr lang="en-US" altLang="zh-CN" dirty="0"/>
                  <a:t>When </a:t>
                </a:r>
                <a:r>
                  <a:rPr lang="en-US" altLang="zh-CN" i="1" dirty="0"/>
                  <a:t>N</a:t>
                </a:r>
                <a:r>
                  <a:rPr lang="en-US" altLang="zh-CN" dirty="0"/>
                  <a:t>=20, </a:t>
                </a:r>
                <a14:m>
                  <m:oMath xmlns:m="http://schemas.openxmlformats.org/officeDocument/2006/math">
                    <m:r>
                      <a:rPr lang="en-US" altLang="zh-CN" i="1">
                        <a:latin typeface="Cambria Math" panose="02040503050406030204" pitchFamily="18" charset="0"/>
                      </a:rPr>
                      <m:t>𝑁</m:t>
                    </m:r>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log</m:t>
                        </m:r>
                      </m:e>
                      <m:sub>
                        <m:r>
                          <a:rPr lang="en-US" altLang="zh-CN" i="1">
                            <a:latin typeface="Cambria Math" panose="02040503050406030204" pitchFamily="18" charset="0"/>
                          </a:rPr>
                          <m:t>2</m:t>
                        </m:r>
                      </m:sub>
                    </m:sSub>
                    <m:r>
                      <a:rPr lang="en-US" altLang="zh-CN" i="1">
                        <a:latin typeface="Cambria Math" panose="02040503050406030204" pitchFamily="18" charset="0"/>
                      </a:rPr>
                      <m:t>𝑁</m:t>
                    </m:r>
                  </m:oMath>
                </a14:m>
                <a:r>
                  <a:rPr lang="en-US" altLang="zh-CN" dirty="0"/>
                  <a:t>=86; When </a:t>
                </a:r>
                <a:r>
                  <a:rPr lang="en-US" altLang="zh-CN" i="1" dirty="0"/>
                  <a:t>N</a:t>
                </a:r>
                <a:r>
                  <a:rPr lang="en-US" altLang="zh-CN" dirty="0"/>
                  <a:t>=30, </a:t>
                </a:r>
                <a14:m>
                  <m:oMath xmlns:m="http://schemas.openxmlformats.org/officeDocument/2006/math">
                    <m:r>
                      <a:rPr lang="en-US" altLang="zh-CN" i="1">
                        <a:latin typeface="Cambria Math" panose="02040503050406030204" pitchFamily="18" charset="0"/>
                      </a:rPr>
                      <m:t>𝑁</m:t>
                    </m:r>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log</m:t>
                        </m:r>
                      </m:e>
                      <m:sub>
                        <m:r>
                          <a:rPr lang="en-US" altLang="zh-CN" i="1">
                            <a:latin typeface="Cambria Math" panose="02040503050406030204" pitchFamily="18" charset="0"/>
                          </a:rPr>
                          <m:t>2</m:t>
                        </m:r>
                      </m:sub>
                    </m:sSub>
                    <m:r>
                      <a:rPr lang="en-US" altLang="zh-CN" i="1">
                        <a:latin typeface="Cambria Math" panose="02040503050406030204" pitchFamily="18" charset="0"/>
                      </a:rPr>
                      <m:t>𝑁</m:t>
                    </m:r>
                  </m:oMath>
                </a14:m>
                <a:r>
                  <a:rPr lang="en-US" altLang="zh-CN" dirty="0"/>
                  <a:t>=147</a:t>
                </a:r>
                <a:endParaRPr lang="en-US" altLang="zh-CN" dirty="0"/>
              </a:p>
              <a:p>
                <a:pPr lvl="2"/>
                <a:r>
                  <a:rPr lang="en-US" altLang="zh-CN" dirty="0">
                    <a:solidFill>
                      <a:srgbClr val="FF0000"/>
                    </a:solidFill>
                  </a:rPr>
                  <a:t>Better to keep a small number data elements</a:t>
                </a:r>
                <a:endParaRPr lang="en-US" altLang="zh-CN" dirty="0">
                  <a:solidFill>
                    <a:srgbClr val="FF0000"/>
                  </a:solidFill>
                </a:endParaRPr>
              </a:p>
              <a:p>
                <a:pPr lvl="3"/>
                <a:r>
                  <a:rPr lang="en-US" altLang="zh-CN" dirty="0"/>
                  <a:t>E.g., N&lt;20 students serve as data elements</a:t>
                </a:r>
                <a:endParaRPr lang="en-US" altLang="zh-CN" dirty="0"/>
              </a:p>
              <a:p>
                <a:pPr lvl="3"/>
                <a:r>
                  <a:rPr lang="en-US" altLang="zh-CN" dirty="0">
                    <a:solidFill>
                      <a:srgbClr val="FF0000"/>
                    </a:solidFill>
                  </a:rPr>
                  <a:t>Other students serve as control elements</a:t>
                </a:r>
                <a:endParaRPr lang="en-US" altLang="zh-CN" dirty="0">
                  <a:solidFill>
                    <a:srgbClr val="FF0000"/>
                  </a:solidFill>
                </a:endParaRPr>
              </a:p>
              <a:p>
                <a:pPr lvl="4"/>
                <a:r>
                  <a:rPr lang="en-US" altLang="zh-CN" dirty="0"/>
                  <a:t>It may be a good design to have only one controller and one stepper</a:t>
                </a:r>
                <a:endParaRPr lang="en-US" altLang="zh-CN" dirty="0"/>
              </a:p>
              <a:p>
                <a:pPr lvl="4"/>
                <a:r>
                  <a:rPr lang="en-US" altLang="zh-CN" dirty="0"/>
                  <a:t>There can be more than one monitors and other components</a:t>
                </a:r>
                <a:endParaRPr lang="en-US" altLang="zh-CN" dirty="0"/>
              </a:p>
              <a:p>
                <a:pPr marL="514350" indent="-514350">
                  <a:buFont typeface="+mj-ea"/>
                  <a:buAutoNum type="circleNumDbPlain"/>
                </a:pPr>
                <a:r>
                  <a:rPr lang="en-US" altLang="zh-CN" dirty="0"/>
                  <a:t>Due to random pivoting, two executions of the same input data may </a:t>
                </a:r>
                <a:r>
                  <a:rPr lang="en-US" altLang="zh-CN" dirty="0">
                    <a:solidFill>
                      <a:srgbClr val="FF0000"/>
                    </a:solidFill>
                  </a:rPr>
                  <a:t>generate different final results</a:t>
                </a:r>
                <a:endParaRPr lang="en-US" altLang="zh-CN" dirty="0">
                  <a:solidFill>
                    <a:srgbClr val="FF0000"/>
                  </a:solidFill>
                </a:endParaRPr>
              </a:p>
              <a:p>
                <a:pPr lvl="1"/>
                <a:r>
                  <a:rPr lang="en-US" altLang="zh-CN" dirty="0"/>
                  <a:t>It’s OK if both results are correctly sorted</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95536" y="1052736"/>
                <a:ext cx="8856984" cy="5328592"/>
              </a:xfrm>
              <a:blipFill rotWithShape="1">
                <a:blip r:embed="rId1"/>
                <a:stretch>
                  <a:fillRect l="-6" t="-10" r="6" b="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Suggested structure of </a:t>
            </a:r>
            <a:r>
              <a:rPr lang="en-US" altLang="zh-CN" dirty="0">
                <a:solidFill>
                  <a:srgbClr val="FF0000"/>
                </a:solidFill>
              </a:rPr>
              <a:t>Lab report </a:t>
            </a:r>
            <a:r>
              <a:rPr lang="en-US" altLang="zh-CN" sz="2600" dirty="0">
                <a:solidFill>
                  <a:schemeClr val="tx1"/>
                </a:solidFill>
              </a:rPr>
              <a:t> (see SEP)</a:t>
            </a:r>
            <a:endParaRPr lang="zh-CN" altLang="en-US" sz="2600" dirty="0">
              <a:solidFill>
                <a:schemeClr val="tx1"/>
              </a:solidFill>
            </a:endParaRPr>
          </a:p>
        </p:txBody>
      </p:sp>
      <p:sp>
        <p:nvSpPr>
          <p:cNvPr id="3" name="内容占位符 2"/>
          <p:cNvSpPr>
            <a:spLocks noGrp="1"/>
          </p:cNvSpPr>
          <p:nvPr>
            <p:ph idx="1"/>
          </p:nvPr>
        </p:nvSpPr>
        <p:spPr>
          <a:xfrm>
            <a:off x="395536" y="1052736"/>
            <a:ext cx="8856984" cy="5472608"/>
          </a:xfrm>
        </p:spPr>
        <p:txBody>
          <a:bodyPr/>
          <a:lstStyle/>
          <a:p>
            <a:r>
              <a:rPr lang="en-US" altLang="zh-CN" dirty="0"/>
              <a:t>The human sorter </a:t>
            </a:r>
            <a:r>
              <a:rPr lang="en-US" altLang="zh-CN" b="1" dirty="0">
                <a:solidFill>
                  <a:srgbClr val="FF0000"/>
                </a:solidFill>
              </a:rPr>
              <a:t>lab report </a:t>
            </a:r>
            <a:r>
              <a:rPr lang="en-US" altLang="zh-CN" dirty="0"/>
              <a:t>needs to include the following as well as explanatory text</a:t>
            </a:r>
            <a:endParaRPr lang="en-US" altLang="zh-CN" dirty="0"/>
          </a:p>
          <a:p>
            <a:pPr marL="863600" lvl="1" indent="-514350">
              <a:buFont typeface="+mj-lt"/>
              <a:buAutoNum type="arabicPeriod"/>
            </a:pPr>
            <a:r>
              <a:rPr lang="en-US" altLang="zh-CN" dirty="0">
                <a:solidFill>
                  <a:srgbClr val="FF0000"/>
                </a:solidFill>
              </a:rPr>
              <a:t>Hardware</a:t>
            </a:r>
            <a:r>
              <a:rPr lang="en-US" altLang="zh-CN" dirty="0"/>
              <a:t> design</a:t>
            </a:r>
            <a:endParaRPr lang="en-US" altLang="zh-CN" dirty="0"/>
          </a:p>
          <a:p>
            <a:pPr marL="863600" lvl="1" indent="-514350">
              <a:buFont typeface="+mj-lt"/>
              <a:buAutoNum type="arabicPeriod"/>
            </a:pPr>
            <a:r>
              <a:rPr lang="en-US" altLang="zh-CN" dirty="0">
                <a:solidFill>
                  <a:srgbClr val="FF0000"/>
                </a:solidFill>
              </a:rPr>
              <a:t>Instruction set </a:t>
            </a:r>
            <a:r>
              <a:rPr lang="en-US" altLang="zh-CN" dirty="0"/>
              <a:t>design </a:t>
            </a:r>
            <a:endParaRPr lang="en-US" altLang="zh-CN" dirty="0"/>
          </a:p>
          <a:p>
            <a:pPr marL="863600" lvl="1" indent="-514350">
              <a:buFont typeface="+mj-lt"/>
              <a:buAutoNum type="arabicPeriod"/>
            </a:pPr>
            <a:r>
              <a:rPr lang="en-US" altLang="zh-CN" dirty="0"/>
              <a:t>Quicksort program</a:t>
            </a:r>
            <a:endParaRPr lang="en-US" altLang="zh-CN" dirty="0"/>
          </a:p>
          <a:p>
            <a:pPr marL="863600" lvl="1" indent="-514350">
              <a:buFont typeface="+mj-lt"/>
              <a:buAutoNum type="arabicPeriod"/>
            </a:pPr>
            <a:r>
              <a:rPr lang="en-US" altLang="zh-CN" dirty="0">
                <a:solidFill>
                  <a:srgbClr val="FF0000"/>
                </a:solidFill>
              </a:rPr>
              <a:t>Summary</a:t>
            </a:r>
            <a:r>
              <a:rPr lang="en-US" altLang="zh-CN" dirty="0"/>
              <a:t> of experiment </a:t>
            </a:r>
            <a:r>
              <a:rPr lang="en-US" altLang="zh-CN" b="1" dirty="0"/>
              <a:t>(two executions)</a:t>
            </a:r>
            <a:endParaRPr lang="en-US" altLang="zh-CN" b="1" dirty="0"/>
          </a:p>
          <a:p>
            <a:pPr lvl="3" indent="-342900"/>
            <a:r>
              <a:rPr lang="en-US" altLang="zh-CN" dirty="0"/>
              <a:t>Input and initial configuration</a:t>
            </a:r>
            <a:endParaRPr lang="en-US" altLang="zh-CN" dirty="0"/>
          </a:p>
          <a:p>
            <a:pPr lvl="3" indent="-342900"/>
            <a:r>
              <a:rPr lang="en-US" altLang="zh-CN" dirty="0"/>
              <a:t>Output and final configuration</a:t>
            </a:r>
            <a:endParaRPr lang="en-US" altLang="zh-CN" dirty="0"/>
          </a:p>
          <a:p>
            <a:pPr lvl="3" indent="-342900"/>
            <a:r>
              <a:rPr lang="en-US" altLang="zh-CN" dirty="0">
                <a:solidFill>
                  <a:srgbClr val="FF0000"/>
                </a:solidFill>
              </a:rPr>
              <a:t>Number of steps </a:t>
            </a:r>
            <a:r>
              <a:rPr lang="en-US" altLang="zh-CN" dirty="0"/>
              <a:t>executed</a:t>
            </a:r>
            <a:endParaRPr lang="en-US" altLang="zh-CN" dirty="0"/>
          </a:p>
          <a:p>
            <a:pPr lvl="3" indent="-342900"/>
            <a:r>
              <a:rPr lang="en-US" altLang="zh-CN" dirty="0"/>
              <a:t>Total execution </a:t>
            </a:r>
            <a:r>
              <a:rPr lang="en-US" altLang="zh-CN" dirty="0">
                <a:solidFill>
                  <a:srgbClr val="FF0000"/>
                </a:solidFill>
              </a:rPr>
              <a:t>time</a:t>
            </a:r>
            <a:r>
              <a:rPr lang="en-US" altLang="zh-CN" dirty="0"/>
              <a:t> of an execution (wall clock time)</a:t>
            </a:r>
            <a:endParaRPr lang="en-US" altLang="zh-CN" dirty="0"/>
          </a:p>
          <a:p>
            <a:pPr lvl="3" indent="-342900"/>
            <a:r>
              <a:rPr lang="en-US" altLang="zh-CN" dirty="0"/>
              <a:t>Comments on </a:t>
            </a:r>
            <a:r>
              <a:rPr lang="en-US" altLang="zh-CN" dirty="0">
                <a:solidFill>
                  <a:srgbClr val="FF0000"/>
                </a:solidFill>
              </a:rPr>
              <a:t>distinct features </a:t>
            </a:r>
            <a:r>
              <a:rPr lang="en-US" altLang="zh-CN" dirty="0"/>
              <a:t>of your design</a:t>
            </a:r>
            <a:endParaRPr lang="en-US" altLang="zh-CN" dirty="0"/>
          </a:p>
          <a:p>
            <a:pPr lvl="3" indent="-342900"/>
            <a:r>
              <a:rPr lang="en-US" altLang="zh-CN" dirty="0"/>
              <a:t>Observations, using photographs, videos, and tables </a:t>
            </a:r>
            <a:endParaRPr lang="en-US" altLang="zh-CN" dirty="0"/>
          </a:p>
          <a:p>
            <a:pPr marL="806450" lvl="1" indent="-457200">
              <a:buFont typeface="+mj-lt"/>
              <a:buAutoNum type="arabicPeriod"/>
            </a:pPr>
            <a:r>
              <a:rPr lang="en-US" altLang="zh-CN" dirty="0"/>
              <a:t>Specific experiment, and Solid will generate a set of random numbers for each student.</a:t>
            </a:r>
            <a:endParaRPr lang="zh-CN" altLang="en-US" dirty="0"/>
          </a:p>
        </p:txBody>
      </p:sp>
      <p:sp>
        <p:nvSpPr>
          <p:cNvPr id="4" name="灯片编号占位符 3"/>
          <p:cNvSpPr>
            <a:spLocks noGrp="1"/>
          </p:cNvSpPr>
          <p:nvPr>
            <p:ph type="sldNum" sz="quarter" idx="12"/>
          </p:nvPr>
        </p:nvSpPr>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重要的时间节点</a:t>
            </a:r>
            <a:endParaRPr 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95536" y="1052736"/>
            <a:ext cx="8856984" cy="5472608"/>
          </a:xfrm>
        </p:spPr>
        <p:txBody>
          <a:bodyPr/>
          <a:lstStyle/>
          <a:p>
            <a:pPr>
              <a:spcBef>
                <a:spcPts val="1800"/>
              </a:spcBef>
            </a:pPr>
            <a:r>
              <a:rPr lang="zh-CN" altLang="en-US" dirty="0">
                <a:solidFill>
                  <a:srgbClr val="FF0000"/>
                </a:solidFill>
                <a:latin typeface="微软雅黑" panose="020B0503020204020204" pitchFamily="34" charset="-122"/>
                <a:ea typeface="微软雅黑" panose="020B0503020204020204" pitchFamily="34" charset="-122"/>
              </a:rPr>
              <a:t>个人设计方案</a:t>
            </a:r>
            <a:r>
              <a:rPr lang="zh-CN" altLang="en-US" dirty="0">
                <a:latin typeface="微软雅黑" panose="020B0503020204020204" pitchFamily="34" charset="-122"/>
                <a:ea typeface="微软雅黑" panose="020B0503020204020204" pitchFamily="34" charset="-122"/>
              </a:rPr>
              <a:t>提交截止时间为：</a:t>
            </a:r>
            <a:r>
              <a:rPr lang="en-US" altLang="zh-CN" dirty="0">
                <a:solidFill>
                  <a:srgbClr val="0000FF"/>
                </a:solidFill>
                <a:latin typeface="微软雅黑" panose="020B0503020204020204" pitchFamily="34" charset="-122"/>
                <a:ea typeface="微软雅黑" panose="020B0503020204020204" pitchFamily="34" charset="-122"/>
              </a:rPr>
              <a:t>2021-5-12 12:00</a:t>
            </a:r>
            <a:endParaRPr lang="zh-CN" altLang="en-US" dirty="0">
              <a:solidFill>
                <a:srgbClr val="0000FF"/>
              </a:solidFill>
              <a:latin typeface="微软雅黑" panose="020B0503020204020204" pitchFamily="34" charset="-122"/>
              <a:ea typeface="微软雅黑" panose="020B0503020204020204" pitchFamily="34" charset="-122"/>
            </a:endParaRPr>
          </a:p>
          <a:p>
            <a:pPr>
              <a:spcBef>
                <a:spcPts val="1800"/>
              </a:spcBef>
            </a:pPr>
            <a:r>
              <a:rPr lang="zh-CN" altLang="en-US" dirty="0">
                <a:latin typeface="微软雅黑" panose="020B0503020204020204" pitchFamily="34" charset="-122"/>
                <a:ea typeface="微软雅黑" panose="020B0503020204020204" pitchFamily="34" charset="-122"/>
              </a:rPr>
              <a:t>室外实验：</a:t>
            </a:r>
            <a:r>
              <a:rPr lang="en-US" altLang="zh-CN" dirty="0">
                <a:latin typeface="微软雅黑" panose="020B0503020204020204" pitchFamily="34" charset="-122"/>
                <a:ea typeface="微软雅黑" panose="020B0503020204020204" pitchFamily="34" charset="-122"/>
              </a:rPr>
              <a:t>2021-5-14</a:t>
            </a:r>
            <a:r>
              <a:rPr lang="en-US" altLang="zh-CN" dirty="0">
                <a:solidFill>
                  <a:schemeClr val="accent1"/>
                </a:solidFill>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a:spcBef>
                <a:spcPts val="1800"/>
              </a:spcBef>
            </a:pPr>
            <a:r>
              <a:rPr lang="zh-CN" altLang="en-US" dirty="0">
                <a:latin typeface="微软雅黑" panose="020B0503020204020204" pitchFamily="34" charset="-122"/>
                <a:ea typeface="微软雅黑" panose="020B0503020204020204" pitchFamily="34" charset="-122"/>
              </a:rPr>
              <a:t>理论课展示</a:t>
            </a:r>
            <a:r>
              <a:rPr lang="en-US" altLang="zh-CN" dirty="0">
                <a:latin typeface="微软雅黑" panose="020B0503020204020204" pitchFamily="34" charset="-122"/>
                <a:ea typeface="微软雅黑" panose="020B0503020204020204" pitchFamily="34" charset="-122"/>
              </a:rPr>
              <a:t>PPT, </a:t>
            </a:r>
            <a:r>
              <a:rPr lang="zh-CN" altLang="en-US" dirty="0">
                <a:latin typeface="微软雅黑" panose="020B0503020204020204" pitchFamily="34" charset="-122"/>
                <a:ea typeface="微软雅黑" panose="020B0503020204020204" pitchFamily="34" charset="-122"/>
              </a:rPr>
              <a:t>组长提交截止时间为：</a:t>
            </a:r>
            <a:endParaRPr lang="zh-CN" altLang="en-US" dirty="0">
              <a:latin typeface="微软雅黑" panose="020B0503020204020204" pitchFamily="34" charset="-122"/>
              <a:ea typeface="微软雅黑" panose="020B0503020204020204" pitchFamily="34" charset="-122"/>
            </a:endParaRPr>
          </a:p>
          <a:p>
            <a:pPr marL="0" indent="0">
              <a:buNone/>
            </a:pPr>
            <a:r>
              <a:rPr lang="en-US" altLang="zh-CN" sz="2400" dirty="0">
                <a:solidFill>
                  <a:schemeClr val="accent1"/>
                </a:solidFill>
                <a:latin typeface="微软雅黑" panose="020B0503020204020204" pitchFamily="34" charset="-122"/>
                <a:ea typeface="微软雅黑" panose="020B0503020204020204" pitchFamily="34" charset="-122"/>
              </a:rPr>
              <a:t>     </a:t>
            </a:r>
            <a:r>
              <a:rPr lang="en-US" altLang="zh-CN" sz="2400" dirty="0">
                <a:solidFill>
                  <a:srgbClr val="0000FF"/>
                </a:solidFill>
                <a:latin typeface="微软雅黑" panose="020B0503020204020204" pitchFamily="34" charset="-122"/>
                <a:ea typeface="微软雅黑" panose="020B0503020204020204" pitchFamily="34" charset="-122"/>
              </a:rPr>
              <a:t>2021-5-21 8:00</a:t>
            </a:r>
            <a:r>
              <a:rPr lang="zh-CN" altLang="en-US" sz="2400" dirty="0">
                <a:solidFill>
                  <a:srgbClr val="0000FF"/>
                </a:solidFill>
                <a:latin typeface="微软雅黑" panose="020B0503020204020204" pitchFamily="34" charset="-122"/>
                <a:ea typeface="微软雅黑" panose="020B0503020204020204" pitchFamily="34" charset="-122"/>
              </a:rPr>
              <a:t>前 发给</a:t>
            </a:r>
            <a:r>
              <a:rPr lang="zh-CN" altLang="en-US" sz="2400" dirty="0">
                <a:solidFill>
                  <a:schemeClr val="tx1"/>
                </a:solidFill>
                <a:latin typeface="微软雅黑" panose="020B0503020204020204" pitchFamily="34" charset="-122"/>
                <a:ea typeface="微软雅黑" panose="020B0503020204020204" pitchFamily="34" charset="-122"/>
              </a:rPr>
              <a:t>俞子</a:t>
            </a:r>
            <a:r>
              <a:rPr lang="zh-CN" altLang="en-US" sz="2400" dirty="0">
                <a:latin typeface="微软雅黑" panose="020B0503020204020204" pitchFamily="34" charset="-122"/>
                <a:ea typeface="微软雅黑" panose="020B0503020204020204" pitchFamily="34" charset="-122"/>
              </a:rPr>
              <a:t>舒助教</a:t>
            </a:r>
            <a:r>
              <a:rPr lang="en-US" altLang="zh-CN" sz="2400" dirty="0">
                <a:latin typeface="微软雅黑" panose="020B0503020204020204" pitchFamily="34" charset="-122"/>
                <a:ea typeface="微软雅黑" panose="020B0503020204020204" pitchFamily="34" charset="-122"/>
              </a:rPr>
              <a:t> </a:t>
            </a:r>
            <a:r>
              <a:rPr lang="en-US" altLang="zh-CN" sz="2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yuzishu19s@ict.ac.cn</a:t>
            </a:r>
            <a:endParaRPr lang="en-US" altLang="zh-CN" sz="24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a:p>
            <a:pPr>
              <a:spcBef>
                <a:spcPts val="1800"/>
              </a:spcBef>
            </a:pPr>
            <a:r>
              <a:rPr lang="zh-CN" altLang="en-US" dirty="0">
                <a:latin typeface="微软雅黑" panose="020B0503020204020204" pitchFamily="34" charset="-122"/>
                <a:ea typeface="微软雅黑" panose="020B0503020204020204" pitchFamily="34" charset="-122"/>
                <a:sym typeface="+mn-ea"/>
              </a:rPr>
              <a:t>个人实验报告提交截止时间为：</a:t>
            </a:r>
            <a:r>
              <a:rPr lang="en-US" altLang="zh-CN" dirty="0">
                <a:solidFill>
                  <a:srgbClr val="0000FF"/>
                </a:solidFill>
                <a:latin typeface="微软雅黑" panose="020B0503020204020204" pitchFamily="34" charset="-122"/>
                <a:ea typeface="微软雅黑" panose="020B0503020204020204" pitchFamily="34" charset="-122"/>
                <a:sym typeface="+mn-ea"/>
              </a:rPr>
              <a:t>2021-5-26 12:00</a:t>
            </a:r>
            <a:endParaRPr lang="zh-CN" altLang="en-US" dirty="0">
              <a:solidFill>
                <a:srgbClr val="0000FF"/>
              </a:solidFill>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最终报告可以参考团队设计。</a:t>
            </a:r>
            <a:endParaRPr lang="zh-CN" altLang="en-US"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最终报告必须包含一组特殊随机数</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各同学不同，</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solid </a:t>
            </a:r>
            <a:r>
              <a:rPr lang="zh-CN" altLang="en-US" sz="2000" dirty="0">
                <a:latin typeface="微软雅黑" panose="020B0503020204020204" pitchFamily="34" charset="-122"/>
                <a:ea typeface="微软雅黑" panose="020B0503020204020204" pitchFamily="34" charset="-122"/>
              </a:rPr>
              <a:t>系统生成</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的排序执行序列。</a:t>
            </a:r>
            <a:endParaRPr lang="zh-CN" altLang="en-US" sz="20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8403232" y="6605736"/>
            <a:ext cx="730424" cy="252264"/>
          </a:xfrm>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780928"/>
            <a:ext cx="8712968" cy="858490"/>
          </a:xfrm>
        </p:spPr>
        <p:txBody>
          <a:bodyPr/>
          <a:lstStyle/>
          <a:p>
            <a:pPr algn="ctr"/>
            <a:r>
              <a:rPr lang="en-US" altLang="zh-CN" dirty="0"/>
              <a:t>One example</a:t>
            </a:r>
            <a:endParaRPr lang="zh-CN" altLang="en-US" dirty="0"/>
          </a:p>
        </p:txBody>
      </p:sp>
      <p:sp>
        <p:nvSpPr>
          <p:cNvPr id="4" name="灯片编号占位符 3"/>
          <p:cNvSpPr>
            <a:spLocks noGrp="1"/>
          </p:cNvSpPr>
          <p:nvPr>
            <p:ph type="sldNum" sz="quarter" idx="12"/>
          </p:nvPr>
        </p:nvSpPr>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124744"/>
            <a:ext cx="8856984" cy="4608512"/>
          </a:xfrm>
        </p:spPr>
        <p:txBody>
          <a:bodyPr>
            <a:normAutofit lnSpcReduction="10000"/>
          </a:bodyPr>
          <a:lstStyle/>
          <a:p>
            <a:pPr>
              <a:spcBef>
                <a:spcPts val="1200"/>
              </a:spcBef>
            </a:pPr>
            <a:r>
              <a:rPr lang="en-US" altLang="zh-CN" dirty="0">
                <a:latin typeface="微软雅黑" panose="020B0503020204020204" pitchFamily="34" charset="-122"/>
                <a:ea typeface="微软雅黑" panose="020B0503020204020204" pitchFamily="34" charset="-122"/>
              </a:rPr>
              <a:t>Overseer </a:t>
            </a:r>
            <a:r>
              <a:rPr lang="zh-CN" altLang="en-US" dirty="0">
                <a:latin typeface="微软雅黑" panose="020B0503020204020204" pitchFamily="34" charset="-122"/>
                <a:ea typeface="微软雅黑" panose="020B0503020204020204" pitchFamily="34" charset="-122"/>
              </a:rPr>
              <a:t>监督器：苑舒博、邓赟</a:t>
            </a:r>
            <a:endParaRPr lang="en-US" altLang="zh-CN" dirty="0">
              <a:latin typeface="微软雅黑" panose="020B0503020204020204" pitchFamily="34" charset="-122"/>
              <a:ea typeface="微软雅黑" panose="020B0503020204020204" pitchFamily="34" charset="-122"/>
            </a:endParaRPr>
          </a:p>
          <a:p>
            <a:pPr>
              <a:spcBef>
                <a:spcPts val="1200"/>
              </a:spcBef>
            </a:pPr>
            <a:r>
              <a:rPr lang="en-US" altLang="zh-CN" dirty="0">
                <a:latin typeface="微软雅黑" panose="020B0503020204020204" pitchFamily="34" charset="-122"/>
                <a:ea typeface="微软雅黑" panose="020B0503020204020204" pitchFamily="34" charset="-122"/>
              </a:rPr>
              <a:t>Controller </a:t>
            </a:r>
            <a:r>
              <a:rPr lang="zh-CN" altLang="en-US" dirty="0">
                <a:latin typeface="微软雅黑" panose="020B0503020204020204" pitchFamily="34" charset="-122"/>
                <a:ea typeface="微软雅黑" panose="020B0503020204020204" pitchFamily="34" charset="-122"/>
              </a:rPr>
              <a:t>控制器：李鹏辉、关希源</a:t>
            </a:r>
            <a:endParaRPr lang="en-US" altLang="zh-CN" dirty="0">
              <a:latin typeface="微软雅黑" panose="020B0503020204020204" pitchFamily="34" charset="-122"/>
              <a:ea typeface="微软雅黑" panose="020B0503020204020204" pitchFamily="34" charset="-122"/>
            </a:endParaRPr>
          </a:p>
          <a:p>
            <a:pPr>
              <a:spcBef>
                <a:spcPts val="1200"/>
              </a:spcBef>
            </a:pPr>
            <a:r>
              <a:rPr lang="en-US" altLang="zh-CN" dirty="0">
                <a:latin typeface="微软雅黑" panose="020B0503020204020204" pitchFamily="34" charset="-122"/>
                <a:ea typeface="微软雅黑" panose="020B0503020204020204" pitchFamily="34" charset="-122"/>
              </a:rPr>
              <a:t>Stepper </a:t>
            </a:r>
            <a:r>
              <a:rPr lang="zh-CN" altLang="en-US" dirty="0">
                <a:latin typeface="微软雅黑" panose="020B0503020204020204" pitchFamily="34" charset="-122"/>
                <a:ea typeface="微软雅黑" panose="020B0503020204020204" pitchFamily="34" charset="-122"/>
              </a:rPr>
              <a:t>计数器：熊子威、滕文俊</a:t>
            </a:r>
            <a:endParaRPr lang="en-US" altLang="zh-CN" dirty="0">
              <a:latin typeface="微软雅黑" panose="020B0503020204020204" pitchFamily="34" charset="-122"/>
              <a:ea typeface="微软雅黑" panose="020B0503020204020204" pitchFamily="34" charset="-122"/>
            </a:endParaRPr>
          </a:p>
          <a:p>
            <a:pPr>
              <a:spcBef>
                <a:spcPts val="1200"/>
              </a:spcBef>
            </a:pPr>
            <a:r>
              <a:rPr lang="en-US" altLang="zh-CN" dirty="0">
                <a:latin typeface="微软雅黑" panose="020B0503020204020204" pitchFamily="34" charset="-122"/>
                <a:ea typeface="微软雅黑" panose="020B0503020204020204" pitchFamily="34" charset="-122"/>
              </a:rPr>
              <a:t>Monitor </a:t>
            </a:r>
            <a:r>
              <a:rPr lang="zh-CN" altLang="en-US" dirty="0">
                <a:latin typeface="微软雅黑" panose="020B0503020204020204" pitchFamily="34" charset="-122"/>
                <a:ea typeface="微软雅黑" panose="020B0503020204020204" pitchFamily="34" charset="-122"/>
              </a:rPr>
              <a:t>监控器：刘国栋、冯舜培</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Operational Unit </a:t>
            </a:r>
            <a:r>
              <a:rPr lang="zh-CN" altLang="en-US" dirty="0">
                <a:latin typeface="微软雅黑" panose="020B0503020204020204" pitchFamily="34" charset="-122"/>
                <a:ea typeface="微软雅黑" panose="020B0503020204020204" pitchFamily="34" charset="-122"/>
              </a:rPr>
              <a:t>运算器（数据组 </a:t>
            </a:r>
            <a:r>
              <a:rPr lang="en-US" altLang="zh-CN" dirty="0">
                <a:latin typeface="微软雅黑" panose="020B0503020204020204" pitchFamily="34" charset="-122"/>
                <a:ea typeface="微软雅黑" panose="020B0503020204020204" pitchFamily="34" charset="-122"/>
              </a:rPr>
              <a:t>Data Group</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陈岳，施璠，黄思源，褚博煜，杨镇泽，芦晓苇，徐恒佶，唐潮，李佳春，苏博文</a:t>
            </a:r>
            <a:r>
              <a:rPr lang="en-US"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秦俭，徐红梅，高晓玥，奚博惺，李静逸，熊吉思汗</a:t>
            </a:r>
            <a:endParaRPr lang="zh-CN" altLang="en-US" dirty="0">
              <a:latin typeface="微软雅黑" panose="020B0503020204020204" pitchFamily="34" charset="-122"/>
              <a:ea typeface="微软雅黑" panose="020B0503020204020204" pitchFamily="34" charset="-122"/>
            </a:endParaRPr>
          </a:p>
        </p:txBody>
      </p:sp>
      <p:sp>
        <p:nvSpPr>
          <p:cNvPr id="4" name="右大括号 3"/>
          <p:cNvSpPr/>
          <p:nvPr/>
        </p:nvSpPr>
        <p:spPr>
          <a:xfrm>
            <a:off x="6300192" y="1484784"/>
            <a:ext cx="926414" cy="186821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5" name="TextBox 4"/>
          <p:cNvSpPr txBox="1"/>
          <p:nvPr/>
        </p:nvSpPr>
        <p:spPr>
          <a:xfrm>
            <a:off x="7308304" y="2126505"/>
            <a:ext cx="1656184"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控制组</a:t>
            </a:r>
            <a:endParaRPr lang="zh-CN" altLang="en-US" sz="3200" dirty="0">
              <a:latin typeface="微软雅黑" panose="020B0503020204020204" pitchFamily="34" charset="-122"/>
              <a:ea typeface="微软雅黑" panose="020B0503020204020204" pitchFamily="34" charset="-122"/>
            </a:endParaRPr>
          </a:p>
        </p:txBody>
      </p:sp>
      <p:sp>
        <p:nvSpPr>
          <p:cNvPr id="6" name="矩形 5"/>
          <p:cNvSpPr/>
          <p:nvPr/>
        </p:nvSpPr>
        <p:spPr>
          <a:xfrm>
            <a:off x="7225579" y="2679880"/>
            <a:ext cx="1633781" cy="369332"/>
          </a:xfrm>
          <a:prstGeom prst="rect">
            <a:avLst/>
          </a:prstGeom>
        </p:spPr>
        <p:txBody>
          <a:bodyPr wrap="none">
            <a:spAutoFit/>
          </a:bodyPr>
          <a:lstStyle/>
          <a:p>
            <a:r>
              <a:rPr lang="en-US" altLang="zh-CN" dirty="0"/>
              <a:t>Control Group</a:t>
            </a:r>
            <a:endParaRPr lang="en-US" altLang="zh-CN" dirty="0"/>
          </a:p>
        </p:txBody>
      </p:sp>
      <p:sp>
        <p:nvSpPr>
          <p:cNvPr id="9" name="标题 1"/>
          <p:cNvSpPr txBox="1"/>
          <p:nvPr/>
        </p:nvSpPr>
        <p:spPr bwMode="auto">
          <a:xfrm>
            <a:off x="251520" y="122238"/>
            <a:ext cx="8712968" cy="858490"/>
          </a:xfrm>
          <a:prstGeom prst="rect">
            <a:avLst/>
          </a:prstGeom>
          <a:noFill/>
          <a:ln w="9525">
            <a:noFill/>
            <a:miter lim="800000"/>
          </a:ln>
          <a:effectLst/>
        </p:spPr>
        <p:txBody>
          <a:bodyPr vert="horz" wrap="square" lIns="91440" tIns="45720" rIns="91440" bIns="45720" numCol="1" anchor="b" anchorCtr="0" compatLnSpc="1"/>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pPr marL="0" lvl="2"/>
            <a:r>
              <a:rPr lang="en-US" altLang="zh-CN" kern="0" dirty="0">
                <a:latin typeface="微软雅黑" panose="020B0503020204020204" pitchFamily="34" charset="-122"/>
                <a:ea typeface="微软雅黑" panose="020B0503020204020204" pitchFamily="34" charset="-122"/>
              </a:rPr>
              <a:t>2016</a:t>
            </a:r>
            <a:r>
              <a:rPr lang="zh-CN" altLang="en-US" kern="0" dirty="0">
                <a:latin typeface="微软雅黑" panose="020B0503020204020204" pitchFamily="34" charset="-122"/>
                <a:ea typeface="微软雅黑" panose="020B0503020204020204" pitchFamily="34" charset="-122"/>
              </a:rPr>
              <a:t>级某组的人员分工</a:t>
            </a:r>
            <a:endParaRPr lang="zh-CN" altLang="en-US" kern="0" dirty="0">
              <a:latin typeface="微软雅黑" panose="020B0503020204020204" pitchFamily="34" charset="-122"/>
              <a:ea typeface="微软雅黑" panose="020B0503020204020204" pitchFamily="34" charset="-122"/>
            </a:endParaRPr>
          </a:p>
        </p:txBody>
      </p:sp>
      <p:sp>
        <p:nvSpPr>
          <p:cNvPr id="10" name="灯片编号占位符 3"/>
          <p:cNvSpPr>
            <a:spLocks noGrp="1"/>
          </p:cNvSpPr>
          <p:nvPr>
            <p:ph type="sldNum" sz="quarter" idx="12"/>
          </p:nvPr>
        </p:nvSpPr>
        <p:spPr>
          <a:xfrm>
            <a:off x="8403232" y="6605736"/>
            <a:ext cx="730424" cy="252264"/>
          </a:xfrm>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2"/>
            <a:r>
              <a:rPr lang="zh-CN" altLang="en-US" dirty="0">
                <a:latin typeface="微软雅黑" panose="020B0503020204020204" pitchFamily="34" charset="-122"/>
                <a:ea typeface="微软雅黑" panose="020B0503020204020204" pitchFamily="34" charset="-122"/>
              </a:rPr>
              <a:t>班级快速排序实践（人体计算机）</a:t>
            </a:r>
            <a:endParaRPr lang="zh-CN" altLang="en-US" dirty="0">
              <a:latin typeface="微软雅黑" panose="020B0503020204020204" pitchFamily="34" charset="-122"/>
              <a:ea typeface="微软雅黑" panose="020B0503020204020204" pitchFamily="34" charset="-122"/>
            </a:endParaRPr>
          </a:p>
        </p:txBody>
      </p:sp>
      <p:pic>
        <p:nvPicPr>
          <p:cNvPr id="2051" name="Picture 3" descr="C:\Users\lenovo\Desktop\QQ图片20160531194451.png"/>
          <p:cNvPicPr>
            <a:picLocks noChangeAspect="1" noChangeArrowheads="1"/>
          </p:cNvPicPr>
          <p:nvPr/>
        </p:nvPicPr>
        <p:blipFill>
          <a:blip r:embed="rId1"/>
          <a:srcRect/>
          <a:stretch>
            <a:fillRect/>
          </a:stretch>
        </p:blipFill>
        <p:spPr bwMode="auto">
          <a:xfrm>
            <a:off x="-5192" y="1571612"/>
            <a:ext cx="9144064" cy="5143536"/>
          </a:xfrm>
          <a:prstGeom prst="rect">
            <a:avLst/>
          </a:prstGeom>
          <a:noFill/>
        </p:spPr>
      </p:pic>
      <p:sp>
        <p:nvSpPr>
          <p:cNvPr id="6" name="TextBox 5"/>
          <p:cNvSpPr txBox="1"/>
          <p:nvPr/>
        </p:nvSpPr>
        <p:spPr>
          <a:xfrm>
            <a:off x="5883910" y="3429000"/>
            <a:ext cx="1245235" cy="645160"/>
          </a:xfrm>
          <a:prstGeom prst="rect">
            <a:avLst/>
          </a:prstGeom>
          <a:solidFill>
            <a:schemeClr val="bg1"/>
          </a:solidFill>
        </p:spPr>
        <p:txBody>
          <a:bodyPr wrap="square" rtlCol="0">
            <a:spAutoFit/>
          </a:bodyPr>
          <a:lstStyle/>
          <a:p>
            <a:r>
              <a:rPr lang="en-US" altLang="zh-CN" dirty="0">
                <a:sym typeface="+mn-ea"/>
              </a:rPr>
              <a:t>Controller</a:t>
            </a:r>
            <a:endParaRPr lang="zh-CN" altLang="en-US" dirty="0"/>
          </a:p>
          <a:p>
            <a:r>
              <a:rPr lang="zh-CN" altLang="en-US" dirty="0"/>
              <a:t>控制器</a:t>
            </a:r>
            <a:endParaRPr lang="zh-CN" altLang="en-US" dirty="0"/>
          </a:p>
        </p:txBody>
      </p:sp>
      <p:sp>
        <p:nvSpPr>
          <p:cNvPr id="7" name="TextBox 6"/>
          <p:cNvSpPr txBox="1"/>
          <p:nvPr/>
        </p:nvSpPr>
        <p:spPr>
          <a:xfrm>
            <a:off x="7253605" y="3068955"/>
            <a:ext cx="983615" cy="645160"/>
          </a:xfrm>
          <a:prstGeom prst="rect">
            <a:avLst/>
          </a:prstGeom>
          <a:solidFill>
            <a:schemeClr val="bg1"/>
          </a:solidFill>
        </p:spPr>
        <p:txBody>
          <a:bodyPr wrap="square" rtlCol="0">
            <a:spAutoFit/>
          </a:bodyPr>
          <a:lstStyle/>
          <a:p>
            <a:r>
              <a:rPr lang="en-US" altLang="zh-CN" dirty="0">
                <a:sym typeface="+mn-ea"/>
              </a:rPr>
              <a:t>Stepper</a:t>
            </a:r>
            <a:endParaRPr lang="zh-CN" altLang="en-US" dirty="0"/>
          </a:p>
          <a:p>
            <a:r>
              <a:rPr lang="zh-CN" altLang="en-US" dirty="0"/>
              <a:t>计数器</a:t>
            </a:r>
            <a:endParaRPr lang="zh-CN" altLang="en-US" dirty="0"/>
          </a:p>
        </p:txBody>
      </p:sp>
      <p:sp>
        <p:nvSpPr>
          <p:cNvPr id="8" name="TextBox 7"/>
          <p:cNvSpPr txBox="1"/>
          <p:nvPr/>
        </p:nvSpPr>
        <p:spPr>
          <a:xfrm>
            <a:off x="8181340" y="3596005"/>
            <a:ext cx="987425" cy="645160"/>
          </a:xfrm>
          <a:prstGeom prst="rect">
            <a:avLst/>
          </a:prstGeom>
          <a:solidFill>
            <a:schemeClr val="bg1"/>
          </a:solidFill>
        </p:spPr>
        <p:txBody>
          <a:bodyPr wrap="square" rtlCol="0">
            <a:spAutoFit/>
          </a:bodyPr>
          <a:lstStyle/>
          <a:p>
            <a:r>
              <a:rPr lang="en-US" altLang="zh-CN" dirty="0">
                <a:sym typeface="+mn-ea"/>
              </a:rPr>
              <a:t>Monitor</a:t>
            </a:r>
            <a:endParaRPr lang="zh-CN" altLang="en-US" dirty="0"/>
          </a:p>
          <a:p>
            <a:r>
              <a:rPr lang="zh-CN" altLang="en-US" dirty="0"/>
              <a:t>监控器</a:t>
            </a:r>
            <a:endParaRPr lang="zh-CN" altLang="en-US" dirty="0"/>
          </a:p>
        </p:txBody>
      </p:sp>
      <p:sp>
        <p:nvSpPr>
          <p:cNvPr id="9" name="TextBox 8"/>
          <p:cNvSpPr txBox="1"/>
          <p:nvPr/>
        </p:nvSpPr>
        <p:spPr>
          <a:xfrm>
            <a:off x="251460" y="6237605"/>
            <a:ext cx="2204720" cy="368300"/>
          </a:xfrm>
          <a:prstGeom prst="rect">
            <a:avLst/>
          </a:prstGeom>
          <a:solidFill>
            <a:schemeClr val="bg1"/>
          </a:solidFill>
        </p:spPr>
        <p:txBody>
          <a:bodyPr wrap="square" rtlCol="0">
            <a:spAutoFit/>
          </a:bodyPr>
          <a:lstStyle/>
          <a:p>
            <a:r>
              <a:rPr lang="en-US" altLang="zh-CN" dirty="0">
                <a:sym typeface="+mn-ea"/>
              </a:rPr>
              <a:t>Overseer </a:t>
            </a:r>
            <a:r>
              <a:rPr lang="zh-CN" altLang="en-US" dirty="0"/>
              <a:t>监督器</a:t>
            </a:r>
            <a:endParaRPr lang="zh-CN" altLang="en-US" dirty="0"/>
          </a:p>
        </p:txBody>
      </p:sp>
      <p:sp>
        <p:nvSpPr>
          <p:cNvPr id="10" name="TextBox 9"/>
          <p:cNvSpPr txBox="1"/>
          <p:nvPr/>
        </p:nvSpPr>
        <p:spPr>
          <a:xfrm>
            <a:off x="719455" y="4358005"/>
            <a:ext cx="5344795" cy="368300"/>
          </a:xfrm>
          <a:prstGeom prst="rect">
            <a:avLst/>
          </a:prstGeom>
          <a:solidFill>
            <a:schemeClr val="bg1"/>
          </a:solidFill>
        </p:spPr>
        <p:txBody>
          <a:bodyPr wrap="square" rtlCol="0">
            <a:spAutoFit/>
          </a:bodyPr>
          <a:lstStyle/>
          <a:p>
            <a:r>
              <a:rPr lang="zh-CN" altLang="en-US" dirty="0"/>
              <a:t>                     </a:t>
            </a:r>
            <a:r>
              <a:rPr lang="en-US" altLang="zh-CN" dirty="0">
                <a:sym typeface="+mn-ea"/>
              </a:rPr>
              <a:t>Data Group </a:t>
            </a:r>
            <a:r>
              <a:rPr lang="zh-CN" altLang="en-US" dirty="0"/>
              <a:t>数据组</a:t>
            </a:r>
            <a:endParaRPr lang="zh-CN" altLang="en-US" dirty="0"/>
          </a:p>
        </p:txBody>
      </p:sp>
      <p:sp>
        <p:nvSpPr>
          <p:cNvPr id="11" name="灯片编号占位符 3"/>
          <p:cNvSpPr>
            <a:spLocks noGrp="1"/>
          </p:cNvSpPr>
          <p:nvPr>
            <p:ph type="sldNum" sz="quarter" idx="12"/>
          </p:nvPr>
        </p:nvSpPr>
        <p:spPr>
          <a:xfrm>
            <a:off x="8403232" y="6605736"/>
            <a:ext cx="730424" cy="252264"/>
          </a:xfrm>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a:xfrm>
            <a:off x="212724" y="1124585"/>
            <a:ext cx="8931275" cy="3759200"/>
          </a:xfrm>
        </p:spPr>
        <p:txBody>
          <a:bodyPr/>
          <a:lstStyle/>
          <a:p>
            <a:r>
              <a:rPr lang="en-US" altLang="zh-CN" sz="2400" dirty="0"/>
              <a:t>Week 1 </a:t>
            </a:r>
            <a:r>
              <a:rPr lang="en-US" altLang="zh-CN" sz="2400" b="1" dirty="0">
                <a:sym typeface="+mn-ea"/>
              </a:rPr>
              <a:t>05/08</a:t>
            </a:r>
            <a:r>
              <a:rPr lang="en-US" altLang="zh-CN" sz="2400" dirty="0"/>
              <a:t>: </a:t>
            </a:r>
            <a:r>
              <a:rPr lang="en-US" altLang="zh-CN" sz="2400" b="1" dirty="0"/>
              <a:t>Lab highlights</a:t>
            </a:r>
            <a:r>
              <a:rPr lang="en-US" altLang="zh-CN" sz="2400" dirty="0"/>
              <a:t>, team forming, design Q&amp;A</a:t>
            </a:r>
            <a:endParaRPr lang="en-US" altLang="zh-CN" sz="2400" dirty="0"/>
          </a:p>
          <a:p>
            <a:pPr lvl="1"/>
            <a:endParaRPr lang="en-US" altLang="zh-CN" sz="2000" dirty="0"/>
          </a:p>
          <a:p>
            <a:r>
              <a:rPr lang="en-US" altLang="zh-CN" sz="2400" dirty="0"/>
              <a:t>Week 2 </a:t>
            </a:r>
            <a:r>
              <a:rPr lang="en-US" altLang="zh-CN" sz="2400" b="1" dirty="0"/>
              <a:t>05/12</a:t>
            </a:r>
            <a:r>
              <a:rPr lang="en-US" altLang="zh-CN" sz="2400" dirty="0"/>
              <a:t>: </a:t>
            </a:r>
            <a:r>
              <a:rPr lang="en-US" altLang="zh-CN" sz="2400" b="1" dirty="0"/>
              <a:t>Team discussion</a:t>
            </a:r>
            <a:r>
              <a:rPr lang="en-US" altLang="zh-CN" sz="2400" dirty="0"/>
              <a:t>, to decide a team design</a:t>
            </a:r>
            <a:endParaRPr lang="en-US" altLang="zh-CN" sz="2400" dirty="0"/>
          </a:p>
          <a:p>
            <a:r>
              <a:rPr lang="en-US" altLang="zh-CN" sz="2400" dirty="0">
                <a:sym typeface="+mn-ea"/>
              </a:rPr>
              <a:t>Week 2 </a:t>
            </a:r>
            <a:r>
              <a:rPr lang="en-US" altLang="zh-CN" sz="2400" b="1" dirty="0">
                <a:sym typeface="+mn-ea"/>
              </a:rPr>
              <a:t>05/14</a:t>
            </a:r>
            <a:r>
              <a:rPr lang="en-US" altLang="zh-CN" sz="2400" dirty="0">
                <a:sym typeface="+mn-ea"/>
              </a:rPr>
              <a:t>: </a:t>
            </a:r>
            <a:r>
              <a:rPr lang="en-US" altLang="zh-CN" sz="2400" b="1" dirty="0">
                <a:sym typeface="+mn-ea"/>
              </a:rPr>
              <a:t>Field run </a:t>
            </a:r>
            <a:r>
              <a:rPr lang="en-US" altLang="zh-CN" sz="2400" dirty="0">
                <a:sym typeface="+mn-ea"/>
              </a:rPr>
              <a:t>of team design</a:t>
            </a:r>
            <a:endParaRPr lang="en-US" altLang="zh-CN" sz="2400" dirty="0">
              <a:sym typeface="+mn-ea"/>
            </a:endParaRPr>
          </a:p>
          <a:p>
            <a:endParaRPr lang="en-US" altLang="zh-CN" sz="2400" dirty="0"/>
          </a:p>
          <a:p>
            <a:pPr algn="l"/>
            <a:r>
              <a:rPr lang="en-US" altLang="zh-CN" sz="2400" dirty="0"/>
              <a:t>Week 3 </a:t>
            </a:r>
            <a:r>
              <a:rPr lang="en-US" altLang="zh-CN" sz="2400" b="1" dirty="0">
                <a:sym typeface="+mn-ea"/>
              </a:rPr>
              <a:t>05/19</a:t>
            </a:r>
            <a:r>
              <a:rPr lang="en-US" altLang="zh-CN" sz="2400" dirty="0"/>
              <a:t>: </a:t>
            </a:r>
            <a:r>
              <a:rPr lang="en-US" altLang="zh-CN" sz="2400" b="1" dirty="0">
                <a:sym typeface="+mn-ea"/>
              </a:rPr>
              <a:t>Team discussion </a:t>
            </a:r>
            <a:r>
              <a:rPr lang="en-US" altLang="zh-CN" sz="2400" dirty="0">
                <a:sym typeface="+mn-ea"/>
              </a:rPr>
              <a:t>and PPT preparation</a:t>
            </a:r>
            <a:endParaRPr lang="en-US" altLang="zh-CN" sz="2400" dirty="0">
              <a:sym typeface="+mn-ea"/>
            </a:endParaRPr>
          </a:p>
          <a:p>
            <a:pPr lvl="1" algn="l"/>
            <a:r>
              <a:rPr lang="en-US" altLang="zh-CN" sz="2055" dirty="0">
                <a:sym typeface="+mn-ea"/>
              </a:rPr>
              <a:t>Team presentation first found   (1/2)</a:t>
            </a:r>
            <a:endParaRPr lang="en-US" altLang="zh-CN" sz="2055" dirty="0"/>
          </a:p>
          <a:p>
            <a:pPr algn="l"/>
            <a:r>
              <a:rPr lang="en-US" altLang="zh-CN" sz="2400" dirty="0"/>
              <a:t>Week 3 </a:t>
            </a:r>
            <a:r>
              <a:rPr lang="en-US" altLang="zh-CN" sz="2400" b="1" dirty="0">
                <a:sym typeface="+mn-ea"/>
              </a:rPr>
              <a:t>05/21</a:t>
            </a:r>
            <a:r>
              <a:rPr lang="en-US" altLang="zh-CN" sz="2400" dirty="0"/>
              <a:t>: </a:t>
            </a:r>
            <a:r>
              <a:rPr lang="en-US" altLang="zh-CN" sz="2400" b="1" dirty="0"/>
              <a:t>Team presentation </a:t>
            </a:r>
            <a:r>
              <a:rPr lang="en-US" altLang="zh-CN" sz="2400" dirty="0"/>
              <a:t>to the class</a:t>
            </a:r>
            <a:endParaRPr lang="en-US" altLang="zh-CN" sz="2400" dirty="0"/>
          </a:p>
          <a:p>
            <a:pPr lvl="1" algn="l"/>
            <a:r>
              <a:rPr lang="en-US" altLang="zh-CN" sz="2055" dirty="0"/>
              <a:t>Team </a:t>
            </a:r>
            <a:r>
              <a:rPr lang="en-US" altLang="zh-CN" sz="2050" dirty="0">
                <a:sym typeface="+mn-ea"/>
              </a:rPr>
              <a:t>presentation finial found  (1/8)</a:t>
            </a:r>
            <a:endParaRPr lang="en-US" altLang="zh-CN" sz="2055" dirty="0"/>
          </a:p>
        </p:txBody>
      </p:sp>
      <p:sp>
        <p:nvSpPr>
          <p:cNvPr id="4" name="灯片编号占位符 3"/>
          <p:cNvSpPr>
            <a:spLocks noGrp="1"/>
          </p:cNvSpPr>
          <p:nvPr>
            <p:ph type="sldNum" sz="quarter" idx="12"/>
          </p:nvPr>
        </p:nvSpPr>
        <p:spPr/>
        <p:txBody>
          <a:bodyPr/>
          <a:lstStyle/>
          <a:p>
            <a:fld id="{B624FEA1-8D4F-4C27-B315-433CCAC1694E}" type="slidenum">
              <a:rPr lang="en-US" altLang="zh-CN" smtClean="0"/>
            </a:fld>
            <a:endParaRPr lang="en-US" altLang="zh-CN"/>
          </a:p>
        </p:txBody>
      </p:sp>
      <p:sp>
        <p:nvSpPr>
          <p:cNvPr id="5" name="矩形 4"/>
          <p:cNvSpPr/>
          <p:nvPr/>
        </p:nvSpPr>
        <p:spPr>
          <a:xfrm>
            <a:off x="251520" y="6379125"/>
            <a:ext cx="7686600" cy="338554"/>
          </a:xfrm>
          <a:prstGeom prst="rect">
            <a:avLst/>
          </a:prstGeom>
        </p:spPr>
        <p:txBody>
          <a:bodyPr wrap="square">
            <a:spAutoFit/>
          </a:bodyPr>
          <a:lstStyle/>
          <a:p>
            <a:r>
              <a:rPr lang="en-US" altLang="zh-CN" sz="1600" i="1" dirty="0"/>
              <a:t>These slides acknowledge sources for additional data not cited in the textbook</a:t>
            </a:r>
            <a:endParaRPr lang="zh-CN" altLang="en-US" sz="16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900" dirty="0">
                <a:latin typeface="微软雅黑" panose="020B0503020204020204" pitchFamily="34" charset="-122"/>
                <a:ea typeface="微软雅黑" panose="020B0503020204020204" pitchFamily="34" charset="-122"/>
              </a:rPr>
              <a:t>发现 </a:t>
            </a:r>
            <a:r>
              <a:rPr lang="en-US" altLang="zh-CN" sz="3900" dirty="0">
                <a:latin typeface="微软雅黑" panose="020B0503020204020204" pitchFamily="34" charset="-122"/>
                <a:ea typeface="微软雅黑" panose="020B0503020204020204" pitchFamily="34" charset="-122"/>
              </a:rPr>
              <a:t>bug</a:t>
            </a:r>
            <a:r>
              <a:rPr lang="zh-CN" altLang="en-US" sz="3900" dirty="0">
                <a:latin typeface="微软雅黑" panose="020B0503020204020204" pitchFamily="34" charset="-122"/>
                <a:ea typeface="微软雅黑" panose="020B0503020204020204" pitchFamily="34" charset="-122"/>
              </a:rPr>
              <a:t>！</a:t>
            </a:r>
            <a:endParaRPr lang="zh-CN" altLang="en-US" sz="3900" dirty="0">
              <a:latin typeface="微软雅黑" panose="020B0503020204020204" pitchFamily="34" charset="-122"/>
              <a:ea typeface="微软雅黑" panose="020B0503020204020204" pitchFamily="34" charset="-122"/>
            </a:endParaRPr>
          </a:p>
        </p:txBody>
      </p:sp>
      <p:pic>
        <p:nvPicPr>
          <p:cNvPr id="4" name="内容占位符 3"/>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4904509" y="1807257"/>
            <a:ext cx="3796283" cy="3796283"/>
          </a:xfr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4978" y="1737361"/>
            <a:ext cx="3936077" cy="3936077"/>
          </a:xfrm>
          <a:prstGeom prst="rect">
            <a:avLst/>
          </a:prstGeom>
        </p:spPr>
      </p:pic>
      <p:sp>
        <p:nvSpPr>
          <p:cNvPr id="6" name="椭圆 5"/>
          <p:cNvSpPr/>
          <p:nvPr/>
        </p:nvSpPr>
        <p:spPr>
          <a:xfrm>
            <a:off x="1367444" y="3064626"/>
            <a:ext cx="681644" cy="15018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835535" y="2953790"/>
            <a:ext cx="685800" cy="161266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3"/>
          <p:cNvSpPr>
            <a:spLocks noGrp="1"/>
          </p:cNvSpPr>
          <p:nvPr>
            <p:ph type="sldNum" sz="quarter" idx="12"/>
          </p:nvPr>
        </p:nvSpPr>
        <p:spPr>
          <a:xfrm>
            <a:off x="8403232" y="6605736"/>
            <a:ext cx="730424" cy="252264"/>
          </a:xfrm>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7030" y="5661248"/>
            <a:ext cx="8856984" cy="943901"/>
          </a:xfrm>
        </p:spPr>
        <p:txBody>
          <a:bodyPr/>
          <a:lstStyle/>
          <a:p>
            <a:r>
              <a:rPr lang="zh-CN" altLang="en-US" dirty="0">
                <a:latin typeface="微软雅黑" panose="020B0503020204020204" pitchFamily="34" charset="-122"/>
                <a:ea typeface="微软雅黑" panose="020B0503020204020204" pitchFamily="34" charset="-122"/>
              </a:rPr>
              <a:t>最系统全面（严密）的结果正确性报告</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体现了冯诺依曼穷举原理</a:t>
            </a:r>
            <a:endParaRPr lang="en-US" dirty="0">
              <a:latin typeface="微软雅黑" panose="020B0503020204020204" pitchFamily="34" charset="-122"/>
              <a:ea typeface="微软雅黑" panose="020B0503020204020204" pitchFamily="34" charset="-122"/>
            </a:endParaRPr>
          </a:p>
        </p:txBody>
      </p:sp>
      <p:pic>
        <p:nvPicPr>
          <p:cNvPr id="1030" name="Picture 6" descr="C:\Users\thiner\Desktop\ucas\0.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44" y="1484784"/>
            <a:ext cx="9136956" cy="191137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thiner\Desktop\ucas\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460369"/>
            <a:ext cx="9144000" cy="1912847"/>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p:nvPr/>
        </p:nvSpPr>
        <p:spPr bwMode="auto">
          <a:xfrm>
            <a:off x="251520" y="122238"/>
            <a:ext cx="8712968" cy="858490"/>
          </a:xfrm>
          <a:prstGeom prst="rect">
            <a:avLst/>
          </a:prstGeom>
          <a:noFill/>
          <a:ln w="9525">
            <a:noFill/>
            <a:miter lim="800000"/>
          </a:ln>
          <a:effectLst/>
        </p:spPr>
        <p:txBody>
          <a:bodyPr vert="horz" wrap="square" lIns="91440" tIns="45720" rIns="91440" bIns="45720" numCol="1" anchor="b" anchorCtr="0" compatLnSpc="1"/>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r>
              <a:rPr lang="en-US" altLang="zh-CN" sz="3900" kern="0" dirty="0">
                <a:latin typeface="微软雅黑" panose="020B0503020204020204" pitchFamily="34" charset="-122"/>
                <a:ea typeface="微软雅黑" panose="020B0503020204020204" pitchFamily="34" charset="-122"/>
              </a:rPr>
              <a:t>Testimony of </a:t>
            </a:r>
            <a:r>
              <a:rPr lang="en-US" altLang="zh-CN" sz="3900" kern="0" dirty="0" err="1">
                <a:latin typeface="微软雅黑" panose="020B0503020204020204" pitchFamily="34" charset="-122"/>
                <a:ea typeface="微软雅黑" panose="020B0503020204020204" pitchFamily="34" charset="-122"/>
              </a:rPr>
              <a:t>sortedness</a:t>
            </a:r>
            <a:endParaRPr lang="zh-CN" altLang="en-US" sz="3900" kern="0" dirty="0">
              <a:latin typeface="微软雅黑" panose="020B0503020204020204" pitchFamily="34" charset="-122"/>
              <a:ea typeface="微软雅黑" panose="020B0503020204020204" pitchFamily="34" charset="-122"/>
            </a:endParaRPr>
          </a:p>
        </p:txBody>
      </p:sp>
      <p:sp>
        <p:nvSpPr>
          <p:cNvPr id="7" name="灯片编号占位符 3"/>
          <p:cNvSpPr>
            <a:spLocks noGrp="1"/>
          </p:cNvSpPr>
          <p:nvPr>
            <p:ph type="sldNum" sz="quarter" idx="12"/>
          </p:nvPr>
        </p:nvSpPr>
        <p:spPr>
          <a:xfrm>
            <a:off x="8403232" y="6605736"/>
            <a:ext cx="730424" cy="252264"/>
          </a:xfrm>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DSC_0930"/>
          <p:cNvPicPr>
            <a:picLocks noGrp="1" noChangeAspect="1"/>
          </p:cNvPicPr>
          <p:nvPr>
            <p:ph idx="1"/>
          </p:nvPr>
        </p:nvPicPr>
        <p:blipFill>
          <a:blip r:embed="rId1"/>
          <a:srcRect l="6306" t="21484" r="18491" b="23387"/>
          <a:stretch>
            <a:fillRect/>
          </a:stretch>
        </p:blipFill>
        <p:spPr>
          <a:xfrm rot="16200000">
            <a:off x="-717376" y="3639779"/>
            <a:ext cx="3989660" cy="1737484"/>
          </a:xfrm>
          <a:prstGeom prst="rect">
            <a:avLst/>
          </a:prstGeom>
        </p:spPr>
      </p:pic>
      <p:pic>
        <p:nvPicPr>
          <p:cNvPr id="5" name="图片 4" descr="DSC_0931"/>
          <p:cNvPicPr>
            <a:picLocks noChangeAspect="1"/>
          </p:cNvPicPr>
          <p:nvPr/>
        </p:nvPicPr>
        <p:blipFill>
          <a:blip r:embed="rId2"/>
          <a:srcRect l="1660" t="18135" r="30966" b="34989"/>
          <a:stretch>
            <a:fillRect/>
          </a:stretch>
        </p:blipFill>
        <p:spPr>
          <a:xfrm rot="16200000">
            <a:off x="1182109" y="3319324"/>
            <a:ext cx="4468586" cy="1846761"/>
          </a:xfrm>
          <a:prstGeom prst="rect">
            <a:avLst/>
          </a:prstGeom>
        </p:spPr>
      </p:pic>
      <p:pic>
        <p:nvPicPr>
          <p:cNvPr id="6" name="图片 5" descr="DSC_0932"/>
          <p:cNvPicPr>
            <a:picLocks noChangeAspect="1"/>
          </p:cNvPicPr>
          <p:nvPr/>
        </p:nvPicPr>
        <p:blipFill>
          <a:blip r:embed="rId3"/>
          <a:srcRect t="26569" r="32569" b="32505"/>
          <a:stretch>
            <a:fillRect/>
          </a:stretch>
        </p:blipFill>
        <p:spPr>
          <a:xfrm rot="16200000">
            <a:off x="3294345" y="3364453"/>
            <a:ext cx="4463394" cy="1712168"/>
          </a:xfrm>
          <a:prstGeom prst="rect">
            <a:avLst/>
          </a:prstGeom>
        </p:spPr>
      </p:pic>
      <p:pic>
        <p:nvPicPr>
          <p:cNvPr id="7" name="图片 6" descr="DSC_0933"/>
          <p:cNvPicPr>
            <a:picLocks noChangeAspect="1"/>
          </p:cNvPicPr>
          <p:nvPr/>
        </p:nvPicPr>
        <p:blipFill>
          <a:blip r:embed="rId4"/>
          <a:srcRect l="9520" t="32903" r="28681" b="25658"/>
          <a:stretch>
            <a:fillRect/>
          </a:stretch>
        </p:blipFill>
        <p:spPr>
          <a:xfrm rot="16200000">
            <a:off x="5375380" y="3295176"/>
            <a:ext cx="4472843" cy="1841276"/>
          </a:xfrm>
          <a:prstGeom prst="rect">
            <a:avLst/>
          </a:prstGeom>
        </p:spPr>
      </p:pic>
      <p:sp>
        <p:nvSpPr>
          <p:cNvPr id="8" name="标题 1"/>
          <p:cNvSpPr txBox="1"/>
          <p:nvPr/>
        </p:nvSpPr>
        <p:spPr bwMode="auto">
          <a:xfrm>
            <a:off x="251520" y="122238"/>
            <a:ext cx="8712968" cy="858490"/>
          </a:xfrm>
          <a:prstGeom prst="rect">
            <a:avLst/>
          </a:prstGeom>
          <a:noFill/>
          <a:ln w="9525">
            <a:noFill/>
            <a:miter lim="800000"/>
          </a:ln>
          <a:effectLst/>
        </p:spPr>
        <p:txBody>
          <a:bodyPr vert="horz" wrap="square" lIns="91440" tIns="45720" rIns="91440" bIns="45720" numCol="1" anchor="b" anchorCtr="0" compatLnSpc="1"/>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r>
              <a:rPr lang="zh-CN" altLang="en-US" sz="3900" kern="0" dirty="0">
                <a:latin typeface="微软雅黑" panose="020B0503020204020204" pitchFamily="34" charset="-122"/>
                <a:ea typeface="微软雅黑" panose="020B0503020204020204" pitchFamily="34" charset="-122"/>
              </a:rPr>
              <a:t>最严格的比较身高方法</a:t>
            </a:r>
            <a:endParaRPr lang="zh-CN" altLang="en-US" sz="3900" kern="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683568" y="1193211"/>
            <a:ext cx="4572000" cy="553998"/>
          </a:xfrm>
          <a:prstGeom prst="rect">
            <a:avLst/>
          </a:prstGeom>
          <a:noFill/>
        </p:spPr>
        <p:txBody>
          <a:bodyPr wrap="square">
            <a:spAutoFit/>
          </a:bodyPr>
          <a:lstStyle/>
          <a:p>
            <a:r>
              <a:rPr lang="zh-CN" altLang="en-US" sz="3000" kern="0" dirty="0">
                <a:latin typeface="微软雅黑" panose="020B0503020204020204" pitchFamily="34" charset="-122"/>
                <a:ea typeface="微软雅黑" panose="020B0503020204020204" pitchFamily="34" charset="-122"/>
              </a:rPr>
              <a:t>使用了寄存器概念</a:t>
            </a:r>
            <a:endParaRPr lang="zh-CN" altLang="en-US" sz="3000" dirty="0"/>
          </a:p>
        </p:txBody>
      </p:sp>
      <p:sp>
        <p:nvSpPr>
          <p:cNvPr id="10" name="灯片编号占位符 3"/>
          <p:cNvSpPr>
            <a:spLocks noGrp="1"/>
          </p:cNvSpPr>
          <p:nvPr>
            <p:ph type="sldNum" sz="quarter" idx="12"/>
          </p:nvPr>
        </p:nvSpPr>
        <p:spPr>
          <a:xfrm>
            <a:off x="8403232" y="6605736"/>
            <a:ext cx="730424" cy="252264"/>
          </a:xfrm>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3996" y="2158942"/>
            <a:ext cx="4556585" cy="4556584"/>
          </a:xfrm>
          <a:prstGeom prst="rect">
            <a:avLst/>
          </a:prstGeom>
        </p:spPr>
      </p:pic>
      <p:sp>
        <p:nvSpPr>
          <p:cNvPr id="3" name="文本框 2"/>
          <p:cNvSpPr txBox="1"/>
          <p:nvPr/>
        </p:nvSpPr>
        <p:spPr>
          <a:xfrm>
            <a:off x="4860031" y="2288454"/>
            <a:ext cx="4104457" cy="2554545"/>
          </a:xfrm>
          <a:prstGeom prst="rect">
            <a:avLst/>
          </a:prstGeom>
          <a:noFill/>
        </p:spPr>
        <p:txBody>
          <a:bodyPr wrap="square" rtlCol="0">
            <a:spAutoFit/>
          </a:bodyPr>
          <a:lstStyle/>
          <a:p>
            <a:r>
              <a:rPr lang="zh-CN" altLang="en-US" sz="3000" dirty="0">
                <a:latin typeface="微软雅黑" panose="020B0503020204020204" pitchFamily="34" charset="-122"/>
                <a:ea typeface="微软雅黑" panose="020B0503020204020204" pitchFamily="34" charset="-122"/>
              </a:rPr>
              <a:t>第一次计数时出了错误，</a:t>
            </a:r>
            <a:endParaRPr lang="en-US" altLang="zh-CN" sz="3000" dirty="0">
              <a:latin typeface="微软雅黑" panose="020B0503020204020204" pitchFamily="34" charset="-122"/>
              <a:ea typeface="微软雅黑" panose="020B0503020204020204" pitchFamily="34" charset="-122"/>
            </a:endParaRPr>
          </a:p>
          <a:p>
            <a:pPr>
              <a:spcBef>
                <a:spcPts val="1200"/>
              </a:spcBef>
            </a:pPr>
            <a:r>
              <a:rPr lang="zh-CN" altLang="en-US" sz="3000" dirty="0">
                <a:latin typeface="微软雅黑" panose="020B0503020204020204" pitchFamily="34" charset="-122"/>
                <a:ea typeface="微软雅黑" panose="020B0503020204020204" pitchFamily="34" charset="-122"/>
              </a:rPr>
              <a:t>第二次计数</a:t>
            </a:r>
            <a:r>
              <a:rPr lang="zh-CN" altLang="en-US" sz="3000" b="1" dirty="0">
                <a:latin typeface="微软雅黑" panose="020B0503020204020204" pitchFamily="34" charset="-122"/>
                <a:ea typeface="微软雅黑" panose="020B0503020204020204" pitchFamily="34" charset="-122"/>
              </a:rPr>
              <a:t>采取列表方法</a:t>
            </a:r>
            <a:r>
              <a:rPr lang="zh-CN" altLang="en-US" sz="3000" dirty="0">
                <a:latin typeface="微软雅黑" panose="020B0503020204020204" pitchFamily="34" charset="-122"/>
                <a:ea typeface="微软雅黑" panose="020B0503020204020204" pitchFamily="34" charset="-122"/>
              </a:rPr>
              <a:t>，将每一轮的情况都记录下来，这样便于检查和纠错。</a:t>
            </a:r>
            <a:endParaRPr lang="zh-CN" altLang="en-US" sz="3000" dirty="0">
              <a:latin typeface="微软雅黑" panose="020B0503020204020204" pitchFamily="34" charset="-122"/>
              <a:ea typeface="微软雅黑" panose="020B0503020204020204" pitchFamily="34" charset="-122"/>
            </a:endParaRPr>
          </a:p>
        </p:txBody>
      </p:sp>
      <p:sp>
        <p:nvSpPr>
          <p:cNvPr id="5" name="标题 1"/>
          <p:cNvSpPr txBox="1"/>
          <p:nvPr/>
        </p:nvSpPr>
        <p:spPr>
          <a:xfrm>
            <a:off x="683568" y="1193211"/>
            <a:ext cx="7543800" cy="930498"/>
          </a:xfrm>
          <a:prstGeom prst="rect">
            <a:avLst/>
          </a:prstGeom>
        </p:spPr>
        <p:txBody>
          <a:bodyPr/>
          <a:lstStyle>
            <a:lvl1pPr algn="l" rtl="0" fontAlgn="base">
              <a:spcBef>
                <a:spcPct val="0"/>
              </a:spcBef>
              <a:spcAft>
                <a:spcPct val="0"/>
              </a:spcAft>
              <a:defRPr sz="39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r>
              <a:rPr lang="zh-CN" altLang="en-US" sz="3000" b="0" kern="0" dirty="0">
                <a:solidFill>
                  <a:schemeClr val="tx1"/>
                </a:solidFill>
                <a:latin typeface="微软雅黑" panose="020B0503020204020204" pitchFamily="34" charset="-122"/>
                <a:ea typeface="微软雅黑" panose="020B0503020204020204" pitchFamily="34" charset="-122"/>
              </a:rPr>
              <a:t>发现错误、分析错误、纠正错误</a:t>
            </a:r>
            <a:endParaRPr lang="zh-CN" altLang="en-US" sz="3000" b="0" kern="0" dirty="0">
              <a:solidFill>
                <a:schemeClr val="tx1"/>
              </a:solidFill>
              <a:latin typeface="微软雅黑" panose="020B0503020204020204" pitchFamily="34" charset="-122"/>
              <a:ea typeface="微软雅黑" panose="020B0503020204020204" pitchFamily="34" charset="-122"/>
            </a:endParaRPr>
          </a:p>
        </p:txBody>
      </p:sp>
      <p:sp>
        <p:nvSpPr>
          <p:cNvPr id="6" name="标题 1"/>
          <p:cNvSpPr txBox="1"/>
          <p:nvPr/>
        </p:nvSpPr>
        <p:spPr bwMode="auto">
          <a:xfrm>
            <a:off x="251520" y="122238"/>
            <a:ext cx="8712968" cy="858490"/>
          </a:xfrm>
          <a:prstGeom prst="rect">
            <a:avLst/>
          </a:prstGeom>
          <a:noFill/>
          <a:ln w="9525">
            <a:noFill/>
            <a:miter lim="800000"/>
          </a:ln>
          <a:effectLst/>
        </p:spPr>
        <p:txBody>
          <a:bodyPr vert="horz" wrap="square" lIns="91440" tIns="45720" rIns="91440" bIns="45720" numCol="1" anchor="b" anchorCtr="0" compatLnSpc="1"/>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r>
              <a:rPr lang="zh-CN" altLang="en-US" sz="3900" kern="0" dirty="0">
                <a:latin typeface="微软雅黑" panose="020B0503020204020204" pitchFamily="34" charset="-122"/>
                <a:ea typeface="微软雅黑" panose="020B0503020204020204" pitchFamily="34" charset="-122"/>
              </a:rPr>
              <a:t>计数器的重要性</a:t>
            </a:r>
            <a:endParaRPr lang="zh-CN" altLang="en-US" sz="3900" kern="0" dirty="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12"/>
          </p:nvPr>
        </p:nvSpPr>
        <p:spPr>
          <a:xfrm>
            <a:off x="8403232" y="6597352"/>
            <a:ext cx="730424" cy="252264"/>
          </a:xfrm>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980728"/>
            <a:ext cx="8229600" cy="2880320"/>
          </a:xfrm>
        </p:spPr>
        <p:txBody>
          <a:bodyPr/>
          <a:lstStyle/>
          <a:p>
            <a:pPr>
              <a:buNone/>
            </a:pPr>
            <a:endParaRPr lang="en-US" altLang="zh-CN" dirty="0"/>
          </a:p>
          <a:p>
            <a:pPr>
              <a:buNone/>
            </a:pPr>
            <a:endParaRPr lang="en-US" altLang="zh-CN" dirty="0"/>
          </a:p>
          <a:p>
            <a:pPr>
              <a:buNone/>
            </a:pPr>
            <a:endParaRPr lang="en-US" altLang="zh-CN" dirty="0"/>
          </a:p>
          <a:p>
            <a:pPr>
              <a:buNone/>
            </a:pPr>
            <a:endParaRPr lang="en-US" altLang="zh-CN" dirty="0"/>
          </a:p>
          <a:p>
            <a:pPr>
              <a:buNone/>
            </a:pPr>
            <a:endParaRPr lang="en-US" altLang="zh-CN" dirty="0"/>
          </a:p>
        </p:txBody>
      </p:sp>
      <p:pic>
        <p:nvPicPr>
          <p:cNvPr id="4" name="图片 3" descr="IMG_3202.JPG"/>
          <p:cNvPicPr>
            <a:picLocks noChangeAspect="1"/>
          </p:cNvPicPr>
          <p:nvPr/>
        </p:nvPicPr>
        <p:blipFill>
          <a:blip r:embed="rId1" cstate="print"/>
          <a:stretch>
            <a:fillRect/>
          </a:stretch>
        </p:blipFill>
        <p:spPr>
          <a:xfrm>
            <a:off x="500034" y="1934502"/>
            <a:ext cx="3937028" cy="2214578"/>
          </a:xfrm>
          <a:prstGeom prst="rect">
            <a:avLst/>
          </a:prstGeom>
        </p:spPr>
      </p:pic>
      <p:pic>
        <p:nvPicPr>
          <p:cNvPr id="5" name="图片 4" descr="IMG_3235.JPG"/>
          <p:cNvPicPr>
            <a:picLocks noChangeAspect="1"/>
          </p:cNvPicPr>
          <p:nvPr/>
        </p:nvPicPr>
        <p:blipFill>
          <a:blip r:embed="rId2" cstate="print"/>
          <a:stretch>
            <a:fillRect/>
          </a:stretch>
        </p:blipFill>
        <p:spPr>
          <a:xfrm>
            <a:off x="4572000" y="1934502"/>
            <a:ext cx="3857652" cy="2169930"/>
          </a:xfrm>
          <a:prstGeom prst="rect">
            <a:avLst/>
          </a:prstGeom>
        </p:spPr>
      </p:pic>
      <p:sp>
        <p:nvSpPr>
          <p:cNvPr id="6" name="矩形 5"/>
          <p:cNvSpPr/>
          <p:nvPr/>
        </p:nvSpPr>
        <p:spPr>
          <a:xfrm>
            <a:off x="179512" y="4185115"/>
            <a:ext cx="8784976" cy="2416046"/>
          </a:xfrm>
          <a:prstGeom prst="rect">
            <a:avLst/>
          </a:prstGeom>
        </p:spPr>
        <p:txBody>
          <a:bodyPr wrap="square">
            <a:spAutoFit/>
          </a:bodyPr>
          <a:lstStyle/>
          <a:p>
            <a:pPr algn="just">
              <a:spcBef>
                <a:spcPts val="0"/>
              </a:spcBef>
              <a:spcAft>
                <a:spcPts val="1200"/>
              </a:spcAft>
              <a:buNone/>
            </a:pPr>
            <a:r>
              <a:rPr lang="zh-CN" altLang="en-US" sz="2800" dirty="0">
                <a:latin typeface="微软雅黑" panose="020B0503020204020204" pitchFamily="34" charset="-122"/>
                <a:ea typeface="微软雅黑" panose="020B0503020204020204" pitchFamily="34" charset="-122"/>
              </a:rPr>
              <a:t>原因</a:t>
            </a:r>
            <a:endParaRPr lang="en-US" altLang="zh-CN" sz="2800" dirty="0">
              <a:latin typeface="微软雅黑" panose="020B0503020204020204" pitchFamily="34" charset="-122"/>
              <a:ea typeface="微软雅黑" panose="020B0503020204020204" pitchFamily="34" charset="-122"/>
            </a:endParaRPr>
          </a:p>
          <a:p>
            <a:pPr marL="457200" indent="-457200" algn="just">
              <a:buFont typeface="+mj-lt"/>
              <a:buAutoNum type="arabicPeriod"/>
            </a:pPr>
            <a:r>
              <a:rPr lang="zh-CN" altLang="en-US" sz="2400" b="1" dirty="0">
                <a:latin typeface="微软雅黑" panose="020B0503020204020204" pitchFamily="34" charset="-122"/>
                <a:ea typeface="微软雅黑" panose="020B0503020204020204" pitchFamily="34" charset="-122"/>
              </a:rPr>
              <a:t>算法本身特点。</a:t>
            </a:r>
            <a:r>
              <a:rPr lang="zh-CN" altLang="en-US" sz="2000" dirty="0">
                <a:latin typeface="微软雅黑" panose="020B0503020204020204" pitchFamily="34" charset="-122"/>
                <a:ea typeface="微软雅黑" panose="020B0503020204020204" pitchFamily="34" charset="-122"/>
              </a:rPr>
              <a:t>快速排序算法对有数值相同的两个数据的排序顺序无固定解，因此如果有两个人身高过于接近视为相同身高的时候，排序结果将会不同。</a:t>
            </a:r>
            <a:endParaRPr lang="en-US" altLang="zh-CN" sz="2000" dirty="0">
              <a:latin typeface="微软雅黑" panose="020B0503020204020204" pitchFamily="34" charset="-122"/>
              <a:ea typeface="微软雅黑" panose="020B0503020204020204" pitchFamily="34" charset="-122"/>
            </a:endParaRPr>
          </a:p>
          <a:p>
            <a:pPr marL="457200" indent="-457200" algn="just">
              <a:spcBef>
                <a:spcPts val="600"/>
              </a:spcBef>
              <a:buFont typeface="+mj-lt"/>
              <a:buAutoNum type="arabicPeriod"/>
            </a:pPr>
            <a:r>
              <a:rPr lang="zh-CN" altLang="en-US" sz="2400" b="1" dirty="0">
                <a:latin typeface="微软雅黑" panose="020B0503020204020204" pitchFamily="34" charset="-122"/>
                <a:ea typeface="微软雅黑" panose="020B0503020204020204" pitchFamily="34" charset="-122"/>
              </a:rPr>
              <a:t>场地原因。</a:t>
            </a:r>
            <a:r>
              <a:rPr lang="zh-CN" altLang="en-US" sz="2000" dirty="0">
                <a:latin typeface="微软雅黑" panose="020B0503020204020204" pitchFamily="34" charset="-122"/>
                <a:ea typeface="微软雅黑" panose="020B0503020204020204" pitchFamily="34" charset="-122"/>
              </a:rPr>
              <a:t>场地为草地高地起伏很大，当被排序者移动的时候头顶的高度将会发生较大变化，影响排序结果。</a:t>
            </a:r>
            <a:endParaRPr lang="zh-CN" altLang="en-US" sz="2000" dirty="0">
              <a:latin typeface="微软雅黑" panose="020B0503020204020204" pitchFamily="34" charset="-122"/>
              <a:ea typeface="微软雅黑" panose="020B0503020204020204" pitchFamily="34" charset="-122"/>
            </a:endParaRPr>
          </a:p>
        </p:txBody>
      </p:sp>
      <p:sp>
        <p:nvSpPr>
          <p:cNvPr id="8" name="标题 1"/>
          <p:cNvSpPr txBox="1"/>
          <p:nvPr/>
        </p:nvSpPr>
        <p:spPr bwMode="auto">
          <a:xfrm>
            <a:off x="251520" y="122238"/>
            <a:ext cx="8712968" cy="858490"/>
          </a:xfrm>
          <a:prstGeom prst="rect">
            <a:avLst/>
          </a:prstGeom>
          <a:noFill/>
          <a:ln w="9525">
            <a:noFill/>
            <a:miter lim="800000"/>
          </a:ln>
          <a:effectLst/>
        </p:spPr>
        <p:txBody>
          <a:bodyPr vert="horz" wrap="square" lIns="91440" tIns="45720" rIns="91440" bIns="45720" numCol="1" anchor="b" anchorCtr="0" compatLnSpc="1"/>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r>
              <a:rPr lang="zh-CN" altLang="en-US" sz="3900" kern="0" dirty="0">
                <a:latin typeface="微软雅黑" panose="020B0503020204020204" pitchFamily="34" charset="-122"/>
                <a:ea typeface="微软雅黑" panose="020B0503020204020204" pitchFamily="34" charset="-122"/>
              </a:rPr>
              <a:t>最全面集中的分析</a:t>
            </a:r>
            <a:endParaRPr lang="zh-CN" altLang="en-US" sz="3900" kern="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683568" y="1193211"/>
            <a:ext cx="4572000" cy="553998"/>
          </a:xfrm>
          <a:prstGeom prst="rect">
            <a:avLst/>
          </a:prstGeom>
          <a:noFill/>
        </p:spPr>
        <p:txBody>
          <a:bodyPr wrap="square">
            <a:spAutoFit/>
          </a:bodyPr>
          <a:lstStyle/>
          <a:p>
            <a:pPr>
              <a:buNone/>
            </a:pPr>
            <a:r>
              <a:rPr lang="zh-CN" altLang="en-US" sz="3000" dirty="0">
                <a:latin typeface="微软雅黑" panose="020B0503020204020204" pitchFamily="34" charset="-122"/>
                <a:ea typeface="微软雅黑" panose="020B0503020204020204" pitchFamily="34" charset="-122"/>
              </a:rPr>
              <a:t>结果不稳定性</a:t>
            </a:r>
            <a:endParaRPr lang="en-US" altLang="zh-CN" sz="3000" dirty="0">
              <a:latin typeface="微软雅黑" panose="020B0503020204020204" pitchFamily="34" charset="-122"/>
              <a:ea typeface="微软雅黑" panose="020B0503020204020204" pitchFamily="34" charset="-122"/>
            </a:endParaRPr>
          </a:p>
        </p:txBody>
      </p:sp>
      <p:sp>
        <p:nvSpPr>
          <p:cNvPr id="10" name="灯片编号占位符 3"/>
          <p:cNvSpPr>
            <a:spLocks noGrp="1"/>
          </p:cNvSpPr>
          <p:nvPr>
            <p:ph type="sldNum" sz="quarter" idx="12"/>
          </p:nvPr>
        </p:nvSpPr>
        <p:spPr>
          <a:xfrm>
            <a:off x="8403232" y="6605736"/>
            <a:ext cx="730424" cy="252264"/>
          </a:xfrm>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52736"/>
            <a:ext cx="8229600" cy="1728192"/>
          </a:xfrm>
        </p:spPr>
        <p:txBody>
          <a:bodyPr/>
          <a:lstStyle/>
          <a:p>
            <a:pPr marL="0" indent="0">
              <a:buNone/>
            </a:pPr>
            <a:r>
              <a:rPr lang="zh-CN" altLang="en-US" dirty="0">
                <a:latin typeface="微软雅黑" panose="020B0503020204020204" pitchFamily="34" charset="-122"/>
                <a:ea typeface="微软雅黑" panose="020B0503020204020204" pitchFamily="34" charset="-122"/>
              </a:rPr>
              <a:t>按照姓名字母序升序排列的初始位置</a:t>
            </a:r>
            <a:endParaRPr lang="en-US" altLang="zh-CN" dirty="0">
              <a:latin typeface="微软雅黑" panose="020B0503020204020204" pitchFamily="34" charset="-122"/>
              <a:ea typeface="微软雅黑" panose="020B0503020204020204" pitchFamily="34" charset="-122"/>
            </a:endParaRPr>
          </a:p>
          <a:p>
            <a:pPr marL="0" indent="0">
              <a:buNone/>
            </a:pPr>
            <a:r>
              <a:rPr lang="zh-CN" altLang="en-US" sz="1400" dirty="0"/>
              <a:t>1 2 3 4 5 6 7 8 9 10 11 12 13 14 15 16 17 18 19 20</a:t>
            </a:r>
            <a:endParaRPr lang="zh-CN" altLang="en-US" sz="1400" dirty="0"/>
          </a:p>
          <a:p>
            <a:pPr marL="0" indent="0">
              <a:buNone/>
            </a:pPr>
            <a:r>
              <a:rPr lang="zh-CN" altLang="en-US" sz="2400" dirty="0">
                <a:latin typeface="微软雅黑" panose="020B0503020204020204" pitchFamily="34" charset="-122"/>
                <a:ea typeface="微软雅黑" panose="020B0503020204020204" pitchFamily="34" charset="-122"/>
              </a:rPr>
              <a:t>由于疏忽，最初的分布图没有进行拍摄，</a:t>
            </a:r>
            <a:endParaRPr lang="en-US" altLang="zh-CN" sz="2400" dirty="0">
              <a:latin typeface="微软雅黑" panose="020B0503020204020204" pitchFamily="34" charset="-122"/>
              <a:ea typeface="微软雅黑" panose="020B0503020204020204" pitchFamily="34" charset="-122"/>
            </a:endParaRPr>
          </a:p>
          <a:p>
            <a:pPr marL="0" indent="0">
              <a:buNone/>
            </a:pPr>
            <a:r>
              <a:rPr lang="zh-CN" altLang="en-US" sz="2400" dirty="0">
                <a:latin typeface="微软雅黑" panose="020B0503020204020204" pitchFamily="34" charset="-122"/>
                <a:ea typeface="微软雅黑" panose="020B0503020204020204" pitchFamily="34" charset="-122"/>
              </a:rPr>
              <a:t>这里放上两张侧面图为大家大致展示初排序</a:t>
            </a:r>
            <a:endParaRPr lang="zh-CN" altLang="en-US" sz="2400" dirty="0">
              <a:latin typeface="微软雅黑" panose="020B0503020204020204" pitchFamily="34" charset="-122"/>
              <a:ea typeface="微软雅黑" panose="020B0503020204020204" pitchFamily="34" charset="-122"/>
            </a:endParaRPr>
          </a:p>
        </p:txBody>
      </p:sp>
      <p:pic>
        <p:nvPicPr>
          <p:cNvPr id="4" name="图片 3" descr="IMG_4648"/>
          <p:cNvPicPr>
            <a:picLocks noChangeAspect="1"/>
          </p:cNvPicPr>
          <p:nvPr/>
        </p:nvPicPr>
        <p:blipFill>
          <a:blip r:embed="rId1"/>
          <a:srcRect/>
          <a:stretch>
            <a:fillRect/>
          </a:stretch>
        </p:blipFill>
        <p:spPr>
          <a:xfrm>
            <a:off x="16162" y="2842592"/>
            <a:ext cx="4015408" cy="4015408"/>
          </a:xfrm>
          <a:prstGeom prst="rect">
            <a:avLst/>
          </a:prstGeom>
        </p:spPr>
      </p:pic>
      <p:pic>
        <p:nvPicPr>
          <p:cNvPr id="5" name="图片 4" descr="IMG_4645"/>
          <p:cNvPicPr>
            <a:picLocks noChangeAspect="1"/>
          </p:cNvPicPr>
          <p:nvPr/>
        </p:nvPicPr>
        <p:blipFill>
          <a:blip r:embed="rId2"/>
          <a:srcRect/>
          <a:stretch>
            <a:fillRect/>
          </a:stretch>
        </p:blipFill>
        <p:spPr>
          <a:xfrm>
            <a:off x="4932040" y="2914600"/>
            <a:ext cx="3871392" cy="3871392"/>
          </a:xfrm>
          <a:prstGeom prst="rect">
            <a:avLst/>
          </a:prstGeom>
        </p:spPr>
      </p:pic>
      <p:sp>
        <p:nvSpPr>
          <p:cNvPr id="7" name="标题 1"/>
          <p:cNvSpPr txBox="1"/>
          <p:nvPr/>
        </p:nvSpPr>
        <p:spPr bwMode="auto">
          <a:xfrm>
            <a:off x="251520" y="122238"/>
            <a:ext cx="8712968" cy="858490"/>
          </a:xfrm>
          <a:prstGeom prst="rect">
            <a:avLst/>
          </a:prstGeom>
          <a:noFill/>
          <a:ln w="9525">
            <a:noFill/>
            <a:miter lim="800000"/>
          </a:ln>
          <a:effectLst/>
        </p:spPr>
        <p:txBody>
          <a:bodyPr vert="horz" wrap="square" lIns="91440" tIns="45720" rIns="91440" bIns="45720" numCol="1" anchor="b" anchorCtr="0" compatLnSpc="1"/>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r>
              <a:rPr lang="zh-CN" altLang="en-US" sz="3900" kern="0" dirty="0">
                <a:latin typeface="微软雅黑" panose="020B0503020204020204" pitchFamily="34" charset="-122"/>
                <a:ea typeface="微软雅黑" panose="020B0503020204020204" pitchFamily="34" charset="-122"/>
              </a:rPr>
              <a:t>如何补救实践和实验中出现的疏忽</a:t>
            </a:r>
            <a:endParaRPr lang="zh-CN" altLang="en-US" sz="3900" kern="0" dirty="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12"/>
          </p:nvPr>
        </p:nvSpPr>
        <p:spPr>
          <a:xfrm>
            <a:off x="8403232" y="6605736"/>
            <a:ext cx="730424" cy="252264"/>
          </a:xfrm>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IMG_4840"/>
          <p:cNvPicPr>
            <a:picLocks noChangeAspect="1"/>
          </p:cNvPicPr>
          <p:nvPr/>
        </p:nvPicPr>
        <p:blipFill>
          <a:blip r:embed="rId1"/>
          <a:srcRect/>
          <a:stretch>
            <a:fillRect/>
          </a:stretch>
        </p:blipFill>
        <p:spPr>
          <a:xfrm>
            <a:off x="1799692" y="1556646"/>
            <a:ext cx="5616624" cy="5301354"/>
          </a:xfrm>
          <a:prstGeom prst="rect">
            <a:avLst/>
          </a:prstGeom>
        </p:spPr>
      </p:pic>
      <p:sp>
        <p:nvSpPr>
          <p:cNvPr id="5" name="标题 1"/>
          <p:cNvSpPr txBox="1"/>
          <p:nvPr/>
        </p:nvSpPr>
        <p:spPr bwMode="auto">
          <a:xfrm>
            <a:off x="251520" y="122238"/>
            <a:ext cx="8712968" cy="858490"/>
          </a:xfrm>
          <a:prstGeom prst="rect">
            <a:avLst/>
          </a:prstGeom>
          <a:noFill/>
          <a:ln w="9525">
            <a:noFill/>
            <a:miter lim="800000"/>
          </a:ln>
          <a:effectLst/>
        </p:spPr>
        <p:txBody>
          <a:bodyPr vert="horz" wrap="square" lIns="91440" tIns="45720" rIns="91440" bIns="45720" numCol="1" anchor="b" anchorCtr="0" compatLnSpc="1"/>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r>
              <a:rPr lang="zh-CN" altLang="en-US" sz="3900" kern="0" dirty="0">
                <a:latin typeface="微软雅黑" panose="020B0503020204020204" pitchFamily="34" charset="-122"/>
                <a:ea typeface="微软雅黑" panose="020B0503020204020204" pitchFamily="34" charset="-122"/>
              </a:rPr>
              <a:t>最终排好的场景</a:t>
            </a:r>
            <a:endParaRPr lang="zh-CN" altLang="en-US" sz="3900" kern="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683568" y="1063769"/>
            <a:ext cx="4572000" cy="553998"/>
          </a:xfrm>
          <a:prstGeom prst="rect">
            <a:avLst/>
          </a:prstGeom>
          <a:noFill/>
        </p:spPr>
        <p:txBody>
          <a:bodyPr wrap="square">
            <a:spAutoFit/>
          </a:bodyPr>
          <a:lstStyle/>
          <a:p>
            <a:pPr>
              <a:buNone/>
            </a:pPr>
            <a:r>
              <a:rPr lang="zh-CN" altLang="en-US" sz="3000" dirty="0">
                <a:latin typeface="微软雅黑" panose="020B0503020204020204" pitchFamily="34" charset="-122"/>
                <a:ea typeface="微软雅黑" panose="020B0503020204020204" pitchFamily="34" charset="-122"/>
              </a:rPr>
              <a:t>这次就非常仔细地确认了！</a:t>
            </a:r>
            <a:endParaRPr lang="en-US" altLang="zh-CN" sz="3000" dirty="0">
              <a:latin typeface="微软雅黑" panose="020B0503020204020204" pitchFamily="34" charset="-122"/>
              <a:ea typeface="微软雅黑" panose="020B0503020204020204" pitchFamily="34" charset="-122"/>
            </a:endParaRPr>
          </a:p>
        </p:txBody>
      </p:sp>
      <p:sp>
        <p:nvSpPr>
          <p:cNvPr id="7" name="灯片编号占位符 3"/>
          <p:cNvSpPr>
            <a:spLocks noGrp="1"/>
          </p:cNvSpPr>
          <p:nvPr>
            <p:ph type="sldNum" sz="quarter" idx="12"/>
          </p:nvPr>
        </p:nvSpPr>
        <p:spPr>
          <a:xfrm>
            <a:off x="8403232" y="6605736"/>
            <a:ext cx="730424" cy="252264"/>
          </a:xfrm>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52736"/>
            <a:ext cx="8229600" cy="5078189"/>
          </a:xfrm>
        </p:spPr>
        <p:txBody>
          <a:bodyPr/>
          <a:lstStyle/>
          <a:p>
            <a:pPr marL="0" indent="0">
              <a:buNone/>
            </a:pPr>
            <a:r>
              <a:rPr lang="zh-CN" altLang="en-US" sz="3000" dirty="0">
                <a:latin typeface="微软雅黑" panose="020B0503020204020204" pitchFamily="34" charset="-122"/>
                <a:ea typeface="微软雅黑" panose="020B0503020204020204" pitchFamily="34" charset="-122"/>
              </a:rPr>
              <a:t>  共进行两次实验</a:t>
            </a:r>
            <a:endParaRPr lang="zh-CN" altLang="en-US" sz="3000" dirty="0">
              <a:latin typeface="微软雅黑" panose="020B0503020204020204" pitchFamily="34" charset="-122"/>
              <a:ea typeface="微软雅黑" panose="020B0503020204020204" pitchFamily="34" charset="-122"/>
            </a:endParaRPr>
          </a:p>
          <a:p>
            <a:endParaRPr lang="zh-CN" altLang="en-US" dirty="0"/>
          </a:p>
        </p:txBody>
      </p:sp>
      <p:graphicFrame>
        <p:nvGraphicFramePr>
          <p:cNvPr id="4" name="表格 3"/>
          <p:cNvGraphicFramePr/>
          <p:nvPr/>
        </p:nvGraphicFramePr>
        <p:xfrm>
          <a:off x="1143301" y="1772816"/>
          <a:ext cx="6727508" cy="1517775"/>
        </p:xfrm>
        <a:graphic>
          <a:graphicData uri="http://schemas.openxmlformats.org/drawingml/2006/table">
            <a:tbl>
              <a:tblPr firstRow="1" bandRow="1">
                <a:tableStyleId>{5940675A-B579-460E-94D1-54222C63F5DA}</a:tableStyleId>
              </a:tblPr>
              <a:tblGrid>
                <a:gridCol w="1682115"/>
                <a:gridCol w="1681639"/>
                <a:gridCol w="1682115"/>
                <a:gridCol w="1681639"/>
              </a:tblGrid>
              <a:tr h="505776">
                <a:tc>
                  <a:txBody>
                    <a:bodyPr/>
                    <a:lstStyle/>
                    <a:p>
                      <a:pPr algn="ctr">
                        <a:buNone/>
                      </a:pPr>
                      <a:endParaRPr lang="zh-CN" altLang="en-US" dirty="0"/>
                    </a:p>
                  </a:txBody>
                  <a:tcPr marL="68580" marR="68580" anchor="ctr"/>
                </a:tc>
                <a:tc>
                  <a:txBody>
                    <a:bodyPr/>
                    <a:lstStyle/>
                    <a:p>
                      <a:pPr algn="ctr">
                        <a:buNone/>
                      </a:pPr>
                      <a:r>
                        <a:rPr lang="zh-CN" altLang="en-US" dirty="0"/>
                        <a:t>比较次数</a:t>
                      </a:r>
                      <a:endParaRPr lang="zh-CN" altLang="en-US" dirty="0"/>
                    </a:p>
                  </a:txBody>
                  <a:tcPr marL="68580" marR="68580" anchor="ctr"/>
                </a:tc>
                <a:tc>
                  <a:txBody>
                    <a:bodyPr/>
                    <a:lstStyle/>
                    <a:p>
                      <a:pPr algn="ctr">
                        <a:buNone/>
                      </a:pPr>
                      <a:r>
                        <a:rPr lang="zh-CN" altLang="en-US"/>
                        <a:t>交换次数</a:t>
                      </a:r>
                      <a:endParaRPr lang="zh-CN" altLang="en-US"/>
                    </a:p>
                  </a:txBody>
                  <a:tcPr marL="68580" marR="68580" anchor="ctr"/>
                </a:tc>
                <a:tc>
                  <a:txBody>
                    <a:bodyPr/>
                    <a:lstStyle/>
                    <a:p>
                      <a:pPr algn="ctr">
                        <a:buNone/>
                      </a:pPr>
                      <a:r>
                        <a:rPr lang="zh-CN" altLang="en-US" dirty="0"/>
                        <a:t>总次数</a:t>
                      </a:r>
                      <a:endParaRPr lang="zh-CN" altLang="en-US" dirty="0"/>
                    </a:p>
                  </a:txBody>
                  <a:tcPr marL="68580" marR="68580" anchor="ctr"/>
                </a:tc>
              </a:tr>
              <a:tr h="506223">
                <a:tc>
                  <a:txBody>
                    <a:bodyPr/>
                    <a:lstStyle/>
                    <a:p>
                      <a:pPr algn="ctr">
                        <a:buNone/>
                      </a:pPr>
                      <a:r>
                        <a:rPr lang="zh-CN" altLang="en-US"/>
                        <a:t>第一次</a:t>
                      </a:r>
                      <a:endParaRPr lang="zh-CN" altLang="en-US"/>
                    </a:p>
                  </a:txBody>
                  <a:tcPr marL="68580" marR="68580" anchor="ctr"/>
                </a:tc>
                <a:tc>
                  <a:txBody>
                    <a:bodyPr/>
                    <a:lstStyle/>
                    <a:p>
                      <a:pPr algn="ctr">
                        <a:buNone/>
                      </a:pPr>
                      <a:r>
                        <a:rPr lang="en-US" altLang="zh-CN" dirty="0"/>
                        <a:t>100</a:t>
                      </a:r>
                      <a:endParaRPr lang="en-US" altLang="zh-CN" dirty="0"/>
                    </a:p>
                  </a:txBody>
                  <a:tcPr marL="68580" marR="68580" anchor="ctr"/>
                </a:tc>
                <a:tc>
                  <a:txBody>
                    <a:bodyPr/>
                    <a:lstStyle/>
                    <a:p>
                      <a:pPr algn="ctr">
                        <a:buNone/>
                      </a:pPr>
                      <a:r>
                        <a:rPr lang="en-US" altLang="zh-CN" dirty="0"/>
                        <a:t>20</a:t>
                      </a:r>
                      <a:endParaRPr lang="en-US" altLang="zh-CN" dirty="0"/>
                    </a:p>
                  </a:txBody>
                  <a:tcPr marL="68580" marR="68580" anchor="ctr"/>
                </a:tc>
                <a:tc>
                  <a:txBody>
                    <a:bodyPr/>
                    <a:lstStyle/>
                    <a:p>
                      <a:pPr algn="ctr">
                        <a:buNone/>
                      </a:pPr>
                      <a:r>
                        <a:rPr lang="en-US" altLang="zh-CN" dirty="0"/>
                        <a:t>120</a:t>
                      </a:r>
                      <a:endParaRPr lang="en-US" altLang="zh-CN" dirty="0"/>
                    </a:p>
                  </a:txBody>
                  <a:tcPr marL="68580" marR="68580" anchor="ctr"/>
                </a:tc>
              </a:tr>
              <a:tr h="505776">
                <a:tc>
                  <a:txBody>
                    <a:bodyPr/>
                    <a:lstStyle/>
                    <a:p>
                      <a:pPr algn="ctr">
                        <a:buNone/>
                      </a:pPr>
                      <a:r>
                        <a:rPr lang="zh-CN" altLang="en-US"/>
                        <a:t>第二次</a:t>
                      </a:r>
                      <a:endParaRPr lang="zh-CN" altLang="en-US"/>
                    </a:p>
                  </a:txBody>
                  <a:tcPr marL="68580" marR="68580" anchor="ctr"/>
                </a:tc>
                <a:tc>
                  <a:txBody>
                    <a:bodyPr/>
                    <a:lstStyle/>
                    <a:p>
                      <a:pPr algn="ctr">
                        <a:buNone/>
                      </a:pPr>
                      <a:r>
                        <a:rPr lang="en-US" altLang="zh-CN"/>
                        <a:t>70</a:t>
                      </a:r>
                      <a:endParaRPr lang="en-US" altLang="zh-CN"/>
                    </a:p>
                  </a:txBody>
                  <a:tcPr marL="68580" marR="68580" anchor="ctr"/>
                </a:tc>
                <a:tc>
                  <a:txBody>
                    <a:bodyPr/>
                    <a:lstStyle/>
                    <a:p>
                      <a:pPr algn="ctr">
                        <a:buNone/>
                      </a:pPr>
                      <a:r>
                        <a:rPr lang="en-US" altLang="zh-CN"/>
                        <a:t>24</a:t>
                      </a:r>
                      <a:endParaRPr lang="en-US" altLang="zh-CN"/>
                    </a:p>
                  </a:txBody>
                  <a:tcPr marL="68580" marR="68580" anchor="ctr"/>
                </a:tc>
                <a:tc>
                  <a:txBody>
                    <a:bodyPr/>
                    <a:lstStyle/>
                    <a:p>
                      <a:pPr algn="ctr">
                        <a:buNone/>
                      </a:pPr>
                      <a:r>
                        <a:rPr lang="en-US" altLang="zh-CN" dirty="0"/>
                        <a:t>94</a:t>
                      </a:r>
                      <a:endParaRPr lang="en-US" altLang="zh-CN" dirty="0"/>
                    </a:p>
                  </a:txBody>
                  <a:tcPr marL="68580" marR="68580" anchor="ctr"/>
                </a:tc>
              </a:tr>
            </a:tbl>
          </a:graphicData>
        </a:graphic>
      </p:graphicFrame>
      <p:pic>
        <p:nvPicPr>
          <p:cNvPr id="5" name="内容占位符 3" descr="IMG_1017"/>
          <p:cNvPicPr>
            <a:picLocks noChangeAspect="1"/>
          </p:cNvPicPr>
          <p:nvPr/>
        </p:nvPicPr>
        <p:blipFill>
          <a:blip r:embed="rId1"/>
          <a:stretch>
            <a:fillRect/>
          </a:stretch>
        </p:blipFill>
        <p:spPr bwMode="auto">
          <a:xfrm>
            <a:off x="1633798" y="3611517"/>
            <a:ext cx="5746514" cy="3021442"/>
          </a:xfrm>
          <a:prstGeom prst="rect">
            <a:avLst/>
          </a:prstGeom>
          <a:noFill/>
          <a:ln w="9525">
            <a:noFill/>
            <a:miter lim="800000"/>
            <a:headEnd/>
            <a:tailEnd/>
          </a:ln>
          <a:effectLst/>
        </p:spPr>
      </p:pic>
      <p:sp>
        <p:nvSpPr>
          <p:cNvPr id="7" name="标题 1"/>
          <p:cNvSpPr txBox="1"/>
          <p:nvPr/>
        </p:nvSpPr>
        <p:spPr bwMode="auto">
          <a:xfrm>
            <a:off x="251520" y="122238"/>
            <a:ext cx="8712968" cy="858490"/>
          </a:xfrm>
          <a:prstGeom prst="rect">
            <a:avLst/>
          </a:prstGeom>
          <a:noFill/>
          <a:ln w="9525">
            <a:noFill/>
            <a:miter lim="800000"/>
          </a:ln>
          <a:effectLst/>
        </p:spPr>
        <p:txBody>
          <a:bodyPr vert="horz" wrap="square" lIns="91440" tIns="45720" rIns="91440" bIns="45720" numCol="1" anchor="b" anchorCtr="0" compatLnSpc="1"/>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r>
              <a:rPr lang="zh-CN" altLang="en-US" sz="3900" kern="0" dirty="0">
                <a:latin typeface="微软雅黑" panose="020B0503020204020204" pitchFamily="34" charset="-122"/>
                <a:ea typeface="微软雅黑" panose="020B0503020204020204" pitchFamily="34" charset="-122"/>
              </a:rPr>
              <a:t>规范的实验结果陈述</a:t>
            </a:r>
            <a:endParaRPr lang="zh-CN" altLang="en-US" sz="3900" kern="0" dirty="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12"/>
          </p:nvPr>
        </p:nvSpPr>
        <p:spPr>
          <a:xfrm>
            <a:off x="8403232" y="6605736"/>
            <a:ext cx="730424" cy="252264"/>
          </a:xfrm>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780928"/>
            <a:ext cx="8712968" cy="858490"/>
          </a:xfrm>
        </p:spPr>
        <p:txBody>
          <a:bodyPr/>
          <a:lstStyle/>
          <a:p>
            <a:pPr algn="ctr"/>
            <a:r>
              <a:rPr lang="zh-CN" altLang="en-US" dirty="0">
                <a:latin typeface="微软雅黑" panose="020B0503020204020204" pitchFamily="34" charset="-122"/>
                <a:ea typeface="微软雅黑" panose="020B0503020204020204" pitchFamily="34" charset="-122"/>
              </a:rPr>
              <a:t>附录</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981274"/>
            <a:ext cx="7886700" cy="994172"/>
          </a:xfrm>
        </p:spPr>
        <p:txBody>
          <a:bodyPr/>
          <a:lstStyle/>
          <a:p>
            <a:r>
              <a:rPr lang="zh-CN" altLang="en-US" dirty="0">
                <a:latin typeface="黑体" panose="02010609060101010101" pitchFamily="49" charset="-122"/>
                <a:ea typeface="黑体" panose="02010609060101010101" pitchFamily="49" charset="-122"/>
              </a:rPr>
              <a:t>预备知识</a:t>
            </a:r>
            <a:endParaRPr lang="zh-CN" altLang="en-US" dirty="0"/>
          </a:p>
        </p:txBody>
      </p:sp>
      <p:sp>
        <p:nvSpPr>
          <p:cNvPr id="3" name="内容占位符 2"/>
          <p:cNvSpPr>
            <a:spLocks noGrp="1"/>
          </p:cNvSpPr>
          <p:nvPr>
            <p:ph idx="1"/>
          </p:nvPr>
        </p:nvSpPr>
        <p:spPr>
          <a:xfrm>
            <a:off x="628650" y="2226469"/>
            <a:ext cx="8640366" cy="3263504"/>
          </a:xfrm>
        </p:spPr>
        <p:txBody>
          <a:bodyPr>
            <a:normAutofit lnSpcReduction="10000"/>
          </a:bodyPr>
          <a:lstStyle/>
          <a:p>
            <a:r>
              <a:rPr lang="zh-CN" altLang="en-US" dirty="0">
                <a:latin typeface="黑体" panose="02010609060101010101" pitchFamily="49" charset="-122"/>
                <a:ea typeface="黑体" panose="02010609060101010101" pitchFamily="49" charset="-122"/>
              </a:rPr>
              <a:t>和图灵机转移规则的区别</a:t>
            </a:r>
            <a:endParaRPr lang="en-US" altLang="zh-CN" dirty="0">
              <a:latin typeface="黑体" panose="02010609060101010101" pitchFamily="49" charset="-122"/>
              <a:ea typeface="黑体" panose="02010609060101010101" pitchFamily="49" charset="-122"/>
            </a:endParaRPr>
          </a:p>
          <a:p>
            <a:pPr lvl="1"/>
            <a:r>
              <a:rPr lang="zh-CN" altLang="en-US" dirty="0">
                <a:latin typeface="黑体" panose="02010609060101010101" pitchFamily="49" charset="-122"/>
                <a:ea typeface="黑体" panose="02010609060101010101" pitchFamily="49" charset="-122"/>
              </a:rPr>
              <a:t>图灵机：</a:t>
            </a:r>
            <a:endParaRPr lang="en-US" altLang="zh-CN" dirty="0">
              <a:latin typeface="黑体" panose="02010609060101010101" pitchFamily="49" charset="-122"/>
              <a:ea typeface="黑体" panose="02010609060101010101" pitchFamily="49" charset="-122"/>
            </a:endParaRPr>
          </a:p>
          <a:p>
            <a:pPr lvl="2"/>
            <a:r>
              <a:rPr lang="zh-CN" altLang="en-US" dirty="0">
                <a:latin typeface="黑体" panose="02010609060101010101" pitchFamily="49" charset="-122"/>
                <a:ea typeface="黑体" panose="02010609060101010101" pitchFamily="49" charset="-122"/>
              </a:rPr>
              <a:t>规则之间没有顺序，</a:t>
            </a:r>
            <a:endParaRPr lang="en-US" altLang="zh-CN" dirty="0">
              <a:latin typeface="黑体" panose="02010609060101010101" pitchFamily="49" charset="-122"/>
              <a:ea typeface="黑体" panose="02010609060101010101" pitchFamily="49" charset="-122"/>
            </a:endParaRPr>
          </a:p>
          <a:p>
            <a:pPr lvl="2"/>
            <a:r>
              <a:rPr lang="zh-CN" altLang="en-US" dirty="0">
                <a:latin typeface="黑体" panose="02010609060101010101" pitchFamily="49" charset="-122"/>
                <a:ea typeface="黑体" panose="02010609060101010101" pitchFamily="49" charset="-122"/>
              </a:rPr>
              <a:t>每次根据当前状态和读到的字母去查找规则。</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pPr lvl="1"/>
            <a:r>
              <a:rPr lang="zh-CN" altLang="en-US" dirty="0">
                <a:latin typeface="黑体" panose="02010609060101010101" pitchFamily="49" charset="-122"/>
                <a:ea typeface="黑体" panose="02010609060101010101" pitchFamily="49" charset="-122"/>
              </a:rPr>
              <a:t>指令：</a:t>
            </a:r>
            <a:endParaRPr lang="en-US" altLang="zh-CN" dirty="0">
              <a:latin typeface="黑体" panose="02010609060101010101" pitchFamily="49" charset="-122"/>
              <a:ea typeface="黑体" panose="02010609060101010101" pitchFamily="49" charset="-122"/>
            </a:endParaRPr>
          </a:p>
          <a:p>
            <a:pPr lvl="2"/>
            <a:r>
              <a:rPr lang="zh-CN" altLang="en-US" dirty="0">
                <a:latin typeface="黑体" panose="02010609060101010101" pitchFamily="49" charset="-122"/>
                <a:ea typeface="黑体" panose="02010609060101010101" pitchFamily="49" charset="-122"/>
              </a:rPr>
              <a:t>执行的时候用的是</a:t>
            </a:r>
            <a:r>
              <a:rPr lang="zh-CN" altLang="en-US" dirty="0">
                <a:solidFill>
                  <a:srgbClr val="FF0000"/>
                </a:solidFill>
                <a:latin typeface="黑体" panose="02010609060101010101" pitchFamily="49" charset="-122"/>
                <a:ea typeface="黑体" panose="02010609060101010101" pitchFamily="49" charset="-122"/>
              </a:rPr>
              <a:t>指令</a:t>
            </a:r>
            <a:r>
              <a:rPr lang="zh-CN" altLang="en-US" dirty="0">
                <a:latin typeface="黑体" panose="02010609060101010101" pitchFamily="49" charset="-122"/>
                <a:ea typeface="黑体" panose="02010609060101010101" pitchFamily="49" charset="-122"/>
              </a:rPr>
              <a:t>（也称指令规则实例）序列，</a:t>
            </a:r>
            <a:endParaRPr lang="en-US" altLang="zh-CN" dirty="0">
              <a:latin typeface="黑体" panose="02010609060101010101" pitchFamily="49" charset="-122"/>
              <a:ea typeface="黑体" panose="02010609060101010101" pitchFamily="49" charset="-122"/>
            </a:endParaRPr>
          </a:p>
          <a:p>
            <a:pPr lvl="2"/>
            <a:r>
              <a:rPr lang="zh-CN" altLang="en-US" dirty="0">
                <a:latin typeface="黑体" panose="02010609060101010101" pitchFamily="49" charset="-122"/>
                <a:ea typeface="黑体" panose="02010609060101010101" pitchFamily="49" charset="-122"/>
              </a:rPr>
              <a:t>指令序列中的顺序有意义！</a:t>
            </a:r>
            <a:endParaRPr lang="en-US" altLang="zh-CN" dirty="0">
              <a:latin typeface="黑体" panose="02010609060101010101" pitchFamily="49" charset="-122"/>
              <a:ea typeface="黑体" panose="02010609060101010101" pitchFamily="49" charset="-122"/>
            </a:endParaRPr>
          </a:p>
          <a:p>
            <a:pPr lvl="2"/>
            <a:endParaRPr lang="en-US" altLang="zh-CN"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a:xfrm>
            <a:off x="8403232" y="6605736"/>
            <a:ext cx="730424" cy="252264"/>
          </a:xfrm>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560" y="1124744"/>
            <a:ext cx="9262745" cy="5705475"/>
          </a:xfrm>
        </p:spPr>
        <p:txBody>
          <a:bodyPr/>
          <a:lstStyle/>
          <a:p>
            <a:pPr lvl="2">
              <a:spcBef>
                <a:spcPts val="1200"/>
              </a:spcBef>
            </a:pP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8</a:t>
            </a:r>
            <a:r>
              <a:rPr lang="zh-CN" altLang="en-US" sz="2400" dirty="0">
                <a:latin typeface="微软雅黑" panose="020B0503020204020204" pitchFamily="34" charset="-122"/>
                <a:ea typeface="微软雅黑" panose="020B0503020204020204" pitchFamily="34" charset="-122"/>
              </a:rPr>
              <a:t>日，每班8个小组</a:t>
            </a:r>
            <a:r>
              <a:rPr lang="en-US" altLang="zh-CN" sz="2400" dirty="0">
                <a:latin typeface="微软雅黑" panose="020B0503020204020204" pitchFamily="34" charset="-122"/>
                <a:ea typeface="微软雅黑" panose="020B0503020204020204" pitchFamily="34" charset="-122"/>
              </a:rPr>
              <a:t>(Group)</a:t>
            </a:r>
            <a:r>
              <a:rPr lang="zh-CN" altLang="en-US" sz="2400" dirty="0">
                <a:latin typeface="微软雅黑" panose="020B0503020204020204" pitchFamily="34" charset="-122"/>
                <a:ea typeface="微软雅黑" panose="020B0503020204020204" pitchFamily="34" charset="-122"/>
              </a:rPr>
              <a:t>，按奇偶分两个大组</a:t>
            </a:r>
            <a:r>
              <a:rPr lang="en-US" altLang="zh-CN" sz="2400" dirty="0">
                <a:latin typeface="微软雅黑" panose="020B0503020204020204" pitchFamily="34" charset="-122"/>
                <a:ea typeface="微软雅黑" panose="020B0503020204020204" pitchFamily="34" charset="-122"/>
              </a:rPr>
              <a:t>(Team)</a:t>
            </a:r>
            <a:endParaRPr lang="en-US" altLang="zh-CN" sz="2400" dirty="0">
              <a:latin typeface="微软雅黑" panose="020B0503020204020204" pitchFamily="34" charset="-122"/>
              <a:ea typeface="微软雅黑" panose="020B0503020204020204" pitchFamily="34" charset="-122"/>
            </a:endParaRPr>
          </a:p>
          <a:p>
            <a:pPr lvl="3">
              <a:spcBef>
                <a:spcPts val="600"/>
              </a:spcBef>
            </a:pPr>
            <a:r>
              <a:rPr lang="zh-CN" altLang="en-US" dirty="0">
                <a:latin typeface="微软雅黑" panose="020B0503020204020204" pitchFamily="34" charset="-122"/>
                <a:ea typeface="微软雅黑" panose="020B0503020204020204" pitchFamily="34" charset="-122"/>
              </a:rPr>
              <a:t>小组长职责 </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组织、小组</a:t>
            </a:r>
            <a:r>
              <a:rPr lang="zh-CN" altLang="en-US" sz="1400" dirty="0" smtClean="0">
                <a:latin typeface="微软雅黑" panose="020B0503020204020204" pitchFamily="34" charset="-122"/>
                <a:ea typeface="微软雅黑" panose="020B0503020204020204" pitchFamily="34" charset="-122"/>
              </a:rPr>
              <a:t>分工</a:t>
            </a:r>
            <a:r>
              <a:rPr lang="en-US" altLang="zh-CN" sz="1400" dirty="0" smtClean="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课间选出</a:t>
            </a:r>
            <a:r>
              <a:rPr lang="zh-CN" altLang="en-US" sz="2000" dirty="0">
                <a:latin typeface="微软雅黑" panose="020B0503020204020204" pitchFamily="34" charset="-122"/>
                <a:ea typeface="微软雅黑" panose="020B0503020204020204" pitchFamily="34" charset="-122"/>
              </a:rPr>
              <a:t>大组长</a:t>
            </a:r>
            <a:endParaRPr lang="zh-CN" altLang="en-US" sz="1400" dirty="0">
              <a:latin typeface="微软雅黑" panose="020B0503020204020204" pitchFamily="34" charset="-122"/>
              <a:ea typeface="微软雅黑" panose="020B0503020204020204" pitchFamily="34" charset="-122"/>
            </a:endParaRPr>
          </a:p>
          <a:p>
            <a:pPr lvl="3">
              <a:spcBef>
                <a:spcPts val="600"/>
              </a:spcBef>
            </a:pPr>
            <a:r>
              <a:rPr lang="zh-CN" altLang="en-US" dirty="0">
                <a:latin typeface="微软雅黑" panose="020B0503020204020204" pitchFamily="34" charset="-122"/>
                <a:ea typeface="微软雅黑" panose="020B0503020204020204" pitchFamily="34" charset="-122"/>
              </a:rPr>
              <a:t>作业：</a:t>
            </a:r>
            <a:r>
              <a:rPr lang="zh-CN" altLang="en-US" dirty="0">
                <a:solidFill>
                  <a:srgbClr val="FF0000"/>
                </a:solidFill>
                <a:latin typeface="微软雅黑" panose="020B0503020204020204" pitchFamily="34" charset="-122"/>
                <a:ea typeface="微软雅黑" panose="020B0503020204020204" pitchFamily="34" charset="-122"/>
              </a:rPr>
              <a:t>每个同学</a:t>
            </a:r>
            <a:r>
              <a:rPr lang="zh-CN" altLang="en-US" dirty="0">
                <a:latin typeface="微软雅黑" panose="020B0503020204020204" pitchFamily="34" charset="-122"/>
                <a:ea typeface="微软雅黑" panose="020B0503020204020204" pitchFamily="34" charset="-122"/>
              </a:rPr>
              <a:t>要设计出完整的人体计算机 </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含汇编语言设计、</a:t>
            </a:r>
            <a:r>
              <a:rPr lang="zh-CN" altLang="en-US" sz="1400" dirty="0">
                <a:latin typeface="微软雅黑" panose="020B0503020204020204" pitchFamily="34" charset="-122"/>
                <a:ea typeface="微软雅黑" panose="020B0503020204020204" pitchFamily="34" charset="-122"/>
                <a:sym typeface="+mn-ea"/>
              </a:rPr>
              <a:t>人脑计算机的指令集</a:t>
            </a: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p>
            <a:pPr lvl="2" algn="l">
              <a:spcBef>
                <a:spcPts val="1200"/>
              </a:spcBef>
            </a:pP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12</a:t>
            </a:r>
            <a:r>
              <a:rPr lang="zh-CN" altLang="en-US" sz="2400" dirty="0" smtClean="0">
                <a:latin typeface="微软雅黑" panose="020B0503020204020204" pitchFamily="34" charset="-122"/>
                <a:ea typeface="微软雅黑" panose="020B0503020204020204" pitchFamily="34" charset="-122"/>
              </a:rPr>
              <a:t>日，</a:t>
            </a:r>
            <a:r>
              <a:rPr lang="zh-CN" altLang="en-US" sz="2400" dirty="0">
                <a:latin typeface="微软雅黑" panose="020B0503020204020204" pitchFamily="34" charset="-122"/>
                <a:ea typeface="微软雅黑" panose="020B0503020204020204" pitchFamily="34" charset="-122"/>
              </a:rPr>
              <a:t>定稿、安排分工并演练</a:t>
            </a:r>
            <a:endParaRPr lang="zh-CN" altLang="en-US" sz="2400" dirty="0">
              <a:latin typeface="微软雅黑" panose="020B0503020204020204" pitchFamily="34" charset="-122"/>
              <a:ea typeface="微软雅黑" panose="020B0503020204020204" pitchFamily="34" charset="-122"/>
            </a:endParaRPr>
          </a:p>
          <a:p>
            <a:pPr lvl="3" algn="l">
              <a:spcBef>
                <a:spcPts val="600"/>
              </a:spcBef>
            </a:pPr>
            <a:r>
              <a:rPr lang="zh-CN" altLang="en-US" dirty="0">
                <a:latin typeface="微软雅黑" panose="020B0503020204020204" pitchFamily="34" charset="-122"/>
                <a:ea typeface="微软雅黑" panose="020B0503020204020204" pitchFamily="34" charset="-122"/>
              </a:rPr>
              <a:t>首先</a:t>
            </a:r>
            <a:r>
              <a:rPr lang="zh-CN" altLang="en-US" dirty="0">
                <a:latin typeface="微软雅黑" panose="020B0503020204020204" pitchFamily="34" charset="-122"/>
                <a:ea typeface="微软雅黑" panose="020B0503020204020204" pitchFamily="34" charset="-122"/>
                <a:cs typeface="+mn-ea"/>
              </a:rPr>
              <a:t>各小组选出1个最佳设计方案</a:t>
            </a:r>
            <a:endParaRPr lang="en-US" altLang="zh-CN" dirty="0">
              <a:latin typeface="微软雅黑" panose="020B0503020204020204" pitchFamily="34" charset="-122"/>
              <a:ea typeface="微软雅黑" panose="020B0503020204020204" pitchFamily="34" charset="-122"/>
              <a:cs typeface="+mn-ea"/>
            </a:endParaRPr>
          </a:p>
          <a:p>
            <a:pPr lvl="3" algn="l">
              <a:spcBef>
                <a:spcPts val="600"/>
              </a:spcBef>
            </a:pPr>
            <a:r>
              <a:rPr lang="zh-CN" altLang="en-US" dirty="0">
                <a:latin typeface="微软雅黑" panose="020B0503020204020204" pitchFamily="34" charset="-122"/>
                <a:ea typeface="微软雅黑" panose="020B0503020204020204" pitchFamily="34" charset="-122"/>
                <a:cs typeface="+mn-ea"/>
              </a:rPr>
              <a:t>然后从4个候选方案中选出或改良出大组的最终方案</a:t>
            </a:r>
            <a:endParaRPr lang="zh-CN" altLang="en-US" dirty="0">
              <a:latin typeface="微软雅黑" panose="020B0503020204020204" pitchFamily="34" charset="-122"/>
              <a:ea typeface="微软雅黑" panose="020B0503020204020204" pitchFamily="34" charset="-122"/>
              <a:cs typeface="+mn-ea"/>
            </a:endParaRPr>
          </a:p>
          <a:p>
            <a:pPr lvl="2">
              <a:spcBef>
                <a:spcPts val="1200"/>
              </a:spcBef>
            </a:pP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14</a:t>
            </a:r>
            <a:r>
              <a:rPr lang="zh-CN" altLang="en-US" sz="2400" dirty="0" smtClean="0">
                <a:latin typeface="微软雅黑" panose="020B0503020204020204" pitchFamily="34" charset="-122"/>
                <a:ea typeface="微软雅黑" panose="020B0503020204020204" pitchFamily="34" charset="-122"/>
              </a:rPr>
              <a:t>日，</a:t>
            </a:r>
            <a:r>
              <a:rPr lang="zh-CN" altLang="en-US" sz="2400" dirty="0">
                <a:latin typeface="微软雅黑" panose="020B0503020204020204" pitchFamily="34" charset="-122"/>
                <a:ea typeface="微软雅黑" panose="020B0503020204020204" pitchFamily="34" charset="-122"/>
              </a:rPr>
              <a:t>大礼堂前后，按大组进行班级排序</a:t>
            </a:r>
            <a:endParaRPr lang="zh-CN" altLang="en-US" sz="2400" dirty="0">
              <a:latin typeface="微软雅黑" panose="020B0503020204020204" pitchFamily="34" charset="-122"/>
              <a:ea typeface="微软雅黑" panose="020B0503020204020204" pitchFamily="34" charset="-122"/>
            </a:endParaRPr>
          </a:p>
          <a:p>
            <a:pPr lvl="3">
              <a:spcBef>
                <a:spcPts val="600"/>
              </a:spcBef>
            </a:pPr>
            <a:r>
              <a:rPr lang="zh-CN" altLang="en-US" dirty="0">
                <a:latin typeface="微软雅黑" panose="020B0503020204020204" pitchFamily="34" charset="-122"/>
                <a:ea typeface="微软雅黑" panose="020B0503020204020204" pitchFamily="34" charset="-122"/>
              </a:rPr>
              <a:t>至少进行两次，留证据：拍照、录像</a:t>
            </a:r>
            <a:endParaRPr lang="zh-CN" altLang="en-US" dirty="0">
              <a:latin typeface="微软雅黑" panose="020B0503020204020204" pitchFamily="34" charset="-122"/>
              <a:ea typeface="微软雅黑" panose="020B0503020204020204" pitchFamily="34" charset="-122"/>
            </a:endParaRPr>
          </a:p>
          <a:p>
            <a:pPr lvl="3">
              <a:spcBef>
                <a:spcPts val="600"/>
              </a:spcBef>
            </a:pPr>
            <a:r>
              <a:rPr lang="zh-CN" altLang="en-US" dirty="0">
                <a:latin typeface="微软雅黑" panose="020B0503020204020204" pitchFamily="34" charset="-122"/>
                <a:ea typeface="微软雅黑" panose="020B0503020204020204" pitchFamily="34" charset="-122"/>
                <a:cs typeface="+mn-ea"/>
                <a:sym typeface="+mn-ea"/>
              </a:rPr>
              <a:t>记录员要把</a:t>
            </a:r>
            <a:r>
              <a:rPr lang="zh-CN" altLang="en-US" dirty="0">
                <a:solidFill>
                  <a:srgbClr val="FF0000"/>
                </a:solidFill>
                <a:latin typeface="微软雅黑" panose="020B0503020204020204" pitchFamily="34" charset="-122"/>
                <a:ea typeface="微软雅黑" panose="020B0503020204020204" pitchFamily="34" charset="-122"/>
                <a:cs typeface="+mn-ea"/>
                <a:sym typeface="+mn-ea"/>
              </a:rPr>
              <a:t>每一个指令</a:t>
            </a:r>
            <a:r>
              <a:rPr lang="zh-CN" altLang="en-US" dirty="0">
                <a:latin typeface="微软雅黑" panose="020B0503020204020204" pitchFamily="34" charset="-122"/>
                <a:ea typeface="微软雅黑" panose="020B0503020204020204" pitchFamily="34" charset="-122"/>
                <a:cs typeface="+mn-ea"/>
                <a:sym typeface="+mn-ea"/>
              </a:rPr>
              <a:t>都记下来，</a:t>
            </a:r>
            <a:r>
              <a:rPr lang="en-US" altLang="zh-CN" dirty="0">
                <a:latin typeface="微软雅黑" panose="020B0503020204020204" pitchFamily="34" charset="-122"/>
                <a:ea typeface="微软雅黑" panose="020B0503020204020204" pitchFamily="34" charset="-122"/>
                <a:cs typeface="+mn-ea"/>
                <a:sym typeface="+mn-ea"/>
              </a:rPr>
              <a:t>Data Group</a:t>
            </a:r>
            <a:r>
              <a:rPr lang="zh-CN" altLang="en-US" dirty="0">
                <a:latin typeface="微软雅黑" panose="020B0503020204020204" pitchFamily="34" charset="-122"/>
                <a:ea typeface="微软雅黑" panose="020B0503020204020204" pitchFamily="34" charset="-122"/>
                <a:cs typeface="+mn-ea"/>
                <a:sym typeface="+mn-ea"/>
              </a:rPr>
              <a:t>的成员</a:t>
            </a:r>
            <a:r>
              <a:rPr lang="zh-CN" altLang="en-US" dirty="0">
                <a:solidFill>
                  <a:srgbClr val="FF0000"/>
                </a:solidFill>
                <a:latin typeface="微软雅黑" panose="020B0503020204020204" pitchFamily="34" charset="-122"/>
                <a:ea typeface="微软雅黑" panose="020B0503020204020204" pitchFamily="34" charset="-122"/>
                <a:cs typeface="+mn-ea"/>
                <a:sym typeface="+mn-ea"/>
              </a:rPr>
              <a:t>没有收到指令就不能动</a:t>
            </a:r>
            <a:r>
              <a:rPr lang="zh-CN" altLang="en-US" dirty="0">
                <a:latin typeface="微软雅黑" panose="020B0503020204020204" pitchFamily="34" charset="-122"/>
                <a:ea typeface="微软雅黑" panose="020B0503020204020204" pitchFamily="34" charset="-122"/>
                <a:cs typeface="+mn-ea"/>
                <a:sym typeface="+mn-ea"/>
              </a:rPr>
              <a:t>。</a:t>
            </a:r>
            <a:endParaRPr lang="zh-CN" altLang="en-US" dirty="0">
              <a:latin typeface="微软雅黑" panose="020B0503020204020204" pitchFamily="34" charset="-122"/>
              <a:ea typeface="微软雅黑" panose="020B0503020204020204" pitchFamily="34" charset="-122"/>
              <a:cs typeface="+mn-ea"/>
              <a:sym typeface="+mn-ea"/>
            </a:endParaRPr>
          </a:p>
          <a:p>
            <a:pPr lvl="3">
              <a:spcBef>
                <a:spcPts val="600"/>
              </a:spcBef>
            </a:pPr>
            <a:r>
              <a:rPr lang="zh-CN" altLang="en-US" dirty="0">
                <a:latin typeface="微软雅黑" panose="020B0503020204020204" pitchFamily="34" charset="-122"/>
                <a:ea typeface="微软雅黑" panose="020B0503020204020204" pitchFamily="34" charset="-122"/>
                <a:sym typeface="+mn-ea"/>
              </a:rPr>
              <a:t>实验后，即可总结数据，着手</a:t>
            </a:r>
            <a:r>
              <a:rPr lang="en-US" altLang="zh-CN" dirty="0">
                <a:latin typeface="微软雅黑" panose="020B0503020204020204" pitchFamily="34" charset="-122"/>
                <a:ea typeface="微软雅黑" panose="020B0503020204020204" pitchFamily="34" charset="-122"/>
                <a:sym typeface="+mn-ea"/>
              </a:rPr>
              <a:t>PPT </a:t>
            </a:r>
            <a:r>
              <a:rPr lang="en-US" altLang="zh-CN" dirty="0">
                <a:latin typeface="微软雅黑" panose="020B0503020204020204" pitchFamily="34" charset="-122"/>
                <a:ea typeface="微软雅黑" panose="020B0503020204020204" pitchFamily="34" charset="-122"/>
                <a:cs typeface="+mn-ea"/>
                <a:sym typeface="+mn-ea"/>
              </a:rPr>
              <a:t>!</a:t>
            </a:r>
            <a:endParaRPr lang="zh-CN" altLang="en-US" dirty="0">
              <a:latin typeface="微软雅黑" panose="020B0503020204020204" pitchFamily="34" charset="-122"/>
              <a:ea typeface="微软雅黑" panose="020B0503020204020204" pitchFamily="34" charset="-122"/>
            </a:endParaRPr>
          </a:p>
          <a:p>
            <a:pPr lvl="2">
              <a:spcBef>
                <a:spcPts val="1200"/>
              </a:spcBef>
            </a:pP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19</a:t>
            </a:r>
            <a:r>
              <a:rPr lang="zh-CN" altLang="en-US" sz="2400" dirty="0" smtClean="0">
                <a:latin typeface="微软雅黑" panose="020B0503020204020204" pitchFamily="34" charset="-122"/>
                <a:ea typeface="微软雅黑" panose="020B0503020204020204" pitchFamily="34" charset="-122"/>
              </a:rPr>
              <a:t>日，</a:t>
            </a:r>
            <a:r>
              <a:rPr lang="zh-CN" altLang="en-US" sz="2400" dirty="0">
                <a:latin typeface="微软雅黑" panose="020B0503020204020204" pitchFamily="34" charset="-122"/>
                <a:ea typeface="微软雅黑" panose="020B0503020204020204" pitchFamily="34" charset="-122"/>
              </a:rPr>
              <a:t>评选出一个大组准备理论课上演讲</a:t>
            </a:r>
            <a:endParaRPr lang="en-US" altLang="zh-CN" sz="2400" dirty="0">
              <a:latin typeface="微软雅黑" panose="020B0503020204020204" pitchFamily="34" charset="-122"/>
              <a:ea typeface="微软雅黑" panose="020B0503020204020204" pitchFamily="34" charset="-122"/>
            </a:endParaRPr>
          </a:p>
          <a:p>
            <a:pPr lvl="3">
              <a:spcBef>
                <a:spcPts val="600"/>
              </a:spcBef>
            </a:pPr>
            <a:r>
              <a:rPr lang="zh-CN" altLang="en-US" dirty="0">
                <a:latin typeface="微软雅黑" panose="020B0503020204020204" pitchFamily="34" charset="-122"/>
                <a:ea typeface="微软雅黑" panose="020B0503020204020204" pitchFamily="34" charset="-122"/>
              </a:rPr>
              <a:t>大组讨论、总结并制作</a:t>
            </a: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；之后两个大组长分别演讲，选出班上最佳</a:t>
            </a:r>
            <a:endParaRPr lang="zh-CN" altLang="en-US" dirty="0">
              <a:latin typeface="微软雅黑" panose="020B0503020204020204" pitchFamily="34" charset="-122"/>
              <a:ea typeface="微软雅黑" panose="020B0503020204020204" pitchFamily="34" charset="-122"/>
            </a:endParaRPr>
          </a:p>
          <a:p>
            <a:pPr lvl="2">
              <a:spcBef>
                <a:spcPts val="1200"/>
              </a:spcBef>
            </a:pP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21</a:t>
            </a:r>
            <a:r>
              <a:rPr lang="zh-CN" altLang="en-US" sz="2400" dirty="0" smtClean="0">
                <a:latin typeface="微软雅黑" panose="020B0503020204020204" pitchFamily="34" charset="-122"/>
                <a:ea typeface="微软雅黑" panose="020B0503020204020204" pitchFamily="34" charset="-122"/>
              </a:rPr>
              <a:t>日，</a:t>
            </a:r>
            <a:r>
              <a:rPr lang="zh-CN" altLang="en-US" sz="2400" dirty="0">
                <a:latin typeface="微软雅黑" panose="020B0503020204020204" pitchFamily="34" charset="-122"/>
                <a:ea typeface="微软雅黑" panose="020B0503020204020204" pitchFamily="34" charset="-122"/>
              </a:rPr>
              <a:t>各班选出的大组在理论课上进行汇报</a:t>
            </a:r>
            <a:endParaRPr lang="zh-CN" altLang="en-US" sz="2400" dirty="0">
              <a:latin typeface="微软雅黑" panose="020B0503020204020204" pitchFamily="34" charset="-122"/>
              <a:ea typeface="微软雅黑" panose="020B0503020204020204" pitchFamily="34" charset="-122"/>
            </a:endParaRPr>
          </a:p>
          <a:p>
            <a:pPr lvl="3">
              <a:spcBef>
                <a:spcPts val="600"/>
              </a:spcBef>
            </a:pPr>
            <a:r>
              <a:rPr lang="zh-CN" altLang="en-US" dirty="0">
                <a:latin typeface="微软雅黑" panose="020B0503020204020204" pitchFamily="34" charset="-122"/>
                <a:ea typeface="微软雅黑" panose="020B0503020204020204" pitchFamily="34" charset="-122"/>
              </a:rPr>
              <a:t>当天共</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个报告，每组</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分钟演讲</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分钟提问</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8403232" y="6605736"/>
            <a:ext cx="730424" cy="252264"/>
          </a:xfrm>
        </p:spPr>
        <p:txBody>
          <a:bodyPr/>
          <a:lstStyle/>
          <a:p>
            <a:fld id="{B624FEA1-8D4F-4C27-B315-433CCAC1694E}" type="slidenum">
              <a:rPr lang="en-US" altLang="zh-CN" smtClean="0"/>
            </a:fld>
            <a:endParaRPr lang="en-US" altLang="zh-CN"/>
          </a:p>
        </p:txBody>
      </p:sp>
      <p:sp>
        <p:nvSpPr>
          <p:cNvPr id="7" name="标题 1"/>
          <p:cNvSpPr txBox="1"/>
          <p:nvPr/>
        </p:nvSpPr>
        <p:spPr bwMode="auto">
          <a:xfrm>
            <a:off x="251520" y="122238"/>
            <a:ext cx="8712968" cy="858490"/>
          </a:xfrm>
          <a:prstGeom prst="rect">
            <a:avLst/>
          </a:prstGeom>
          <a:noFill/>
          <a:ln w="9525">
            <a:noFill/>
            <a:miter lim="800000"/>
          </a:ln>
          <a:effectLst/>
        </p:spPr>
        <p:txBody>
          <a:bodyPr vert="horz" wrap="square" lIns="91440" tIns="45720" rIns="91440" bIns="45720" numCol="1" anchor="b" anchorCtr="0" compatLnSpc="1"/>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2pPr>
            <a:lvl3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3pPr>
            <a:lvl4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4pPr>
            <a:lvl5pPr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r>
              <a:rPr lang="zh-CN" altLang="en-US" kern="0" dirty="0">
                <a:latin typeface="微软雅黑" panose="020B0503020204020204" pitchFamily="34" charset="-122"/>
                <a:ea typeface="微软雅黑" panose="020B0503020204020204" pitchFamily="34" charset="-122"/>
              </a:rPr>
              <a:t>班级排序实验安排</a:t>
            </a:r>
            <a:endParaRPr lang="zh-CN" altLang="en-US" kern="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实验内容</a:t>
            </a:r>
            <a:endParaRPr lang="en-US" dirty="0">
              <a:latin typeface="黑体" panose="02010609060101010101" pitchFamily="49" charset="-122"/>
              <a:ea typeface="黑体" panose="02010609060101010101" pitchFamily="49" charset="-122"/>
            </a:endParaRPr>
          </a:p>
        </p:txBody>
      </p:sp>
      <p:sp>
        <p:nvSpPr>
          <p:cNvPr id="3" name="Content Placeholder 2"/>
          <p:cNvSpPr>
            <a:spLocks noGrp="1"/>
          </p:cNvSpPr>
          <p:nvPr>
            <p:ph idx="1"/>
          </p:nvPr>
        </p:nvSpPr>
        <p:spPr/>
        <p:txBody>
          <a:bodyPr/>
          <a:lstStyle/>
          <a:p>
            <a:r>
              <a:rPr lang="zh-CN" altLang="en-US" dirty="0">
                <a:latin typeface="黑体" panose="02010609060101010101" pitchFamily="49" charset="-122"/>
                <a:ea typeface="黑体" panose="02010609060101010101" pitchFamily="49" charset="-122"/>
              </a:rPr>
              <a:t>设计一台</a:t>
            </a:r>
            <a:r>
              <a:rPr lang="zh-CN" altLang="en-US" dirty="0">
                <a:solidFill>
                  <a:srgbClr val="FF0000"/>
                </a:solidFill>
                <a:latin typeface="黑体" panose="02010609060101010101" pitchFamily="49" charset="-122"/>
                <a:ea typeface="黑体" panose="02010609060101010101" pitchFamily="49" charset="-122"/>
              </a:rPr>
              <a:t>由人组成的</a:t>
            </a:r>
            <a:r>
              <a:rPr lang="zh-CN" altLang="en-US" dirty="0">
                <a:latin typeface="黑体" panose="02010609060101010101" pitchFamily="49" charset="-122"/>
                <a:ea typeface="黑体" panose="02010609060101010101" pitchFamily="49" charset="-122"/>
              </a:rPr>
              <a:t>可对同学按身高排序的</a:t>
            </a:r>
            <a:r>
              <a:rPr lang="zh-CN" altLang="en-US" dirty="0">
                <a:solidFill>
                  <a:srgbClr val="FF0000"/>
                </a:solidFill>
                <a:latin typeface="黑体" panose="02010609060101010101" pitchFamily="49" charset="-122"/>
                <a:ea typeface="黑体" panose="02010609060101010101" pitchFamily="49" charset="-122"/>
              </a:rPr>
              <a:t>班级排序计算机</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spcBef>
                <a:spcPts val="1800"/>
              </a:spcBef>
            </a:pPr>
            <a:r>
              <a:rPr lang="zh-CN" altLang="en-US" dirty="0">
                <a:latin typeface="黑体" panose="02010609060101010101" pitchFamily="49" charset="-122"/>
                <a:ea typeface="黑体" panose="02010609060101010101" pitchFamily="49" charset="-122"/>
              </a:rPr>
              <a:t>实验步骤：</a:t>
            </a:r>
            <a:endParaRPr lang="en-US" altLang="zh-CN" dirty="0">
              <a:latin typeface="黑体" panose="02010609060101010101" pitchFamily="49" charset="-122"/>
              <a:ea typeface="黑体" panose="02010609060101010101" pitchFamily="49" charset="-122"/>
            </a:endParaRPr>
          </a:p>
          <a:p>
            <a:pPr marL="914400" lvl="1" indent="-457200">
              <a:spcBef>
                <a:spcPts val="1200"/>
              </a:spcBef>
              <a:buFont typeface="+mj-lt"/>
              <a:buAutoNum type="arabicPeriod"/>
            </a:pPr>
            <a:r>
              <a:rPr lang="zh-CN" altLang="en-US" dirty="0">
                <a:latin typeface="黑体" panose="02010609060101010101" pitchFamily="49" charset="-122"/>
                <a:ea typeface="黑体" panose="02010609060101010101" pitchFamily="49" charset="-122"/>
              </a:rPr>
              <a:t>设计硬件和</a:t>
            </a:r>
            <a:r>
              <a:rPr lang="zh-CN" altLang="en-US" dirty="0">
                <a:solidFill>
                  <a:srgbClr val="FF0000"/>
                </a:solidFill>
                <a:latin typeface="黑体" panose="02010609060101010101" pitchFamily="49" charset="-122"/>
                <a:ea typeface="黑体" panose="02010609060101010101" pitchFamily="49" charset="-122"/>
              </a:rPr>
              <a:t>指令集</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marL="914400" lvl="1" indent="-457200">
              <a:spcBef>
                <a:spcPts val="1200"/>
              </a:spcBef>
              <a:buFont typeface="+mj-lt"/>
              <a:buAutoNum type="arabicPeriod"/>
            </a:pPr>
            <a:r>
              <a:rPr lang="zh-CN" altLang="en-US" dirty="0">
                <a:latin typeface="黑体" panose="02010609060101010101" pitchFamily="49" charset="-122"/>
                <a:ea typeface="黑体" panose="02010609060101010101" pitchFamily="49" charset="-122"/>
              </a:rPr>
              <a:t>把快速排序算法用</a:t>
            </a:r>
            <a:r>
              <a:rPr lang="zh-CN" altLang="en-US" dirty="0">
                <a:solidFill>
                  <a:srgbClr val="FF0000"/>
                </a:solidFill>
                <a:latin typeface="黑体" panose="02010609060101010101" pitchFamily="49" charset="-122"/>
                <a:ea typeface="黑体" panose="02010609060101010101" pitchFamily="49" charset="-122"/>
              </a:rPr>
              <a:t>指令</a:t>
            </a:r>
            <a:r>
              <a:rPr lang="zh-CN" altLang="en-US" dirty="0">
                <a:latin typeface="黑体" panose="02010609060101010101" pitchFamily="49" charset="-122"/>
                <a:ea typeface="黑体" panose="02010609060101010101" pitchFamily="49" charset="-122"/>
              </a:rPr>
              <a:t>写出来；</a:t>
            </a:r>
            <a:endParaRPr lang="en-US" altLang="zh-CN" dirty="0">
              <a:latin typeface="黑体" panose="02010609060101010101" pitchFamily="49" charset="-122"/>
              <a:ea typeface="黑体" panose="02010609060101010101" pitchFamily="49" charset="-122"/>
            </a:endParaRPr>
          </a:p>
          <a:p>
            <a:pPr marL="914400" lvl="1" indent="-457200">
              <a:spcBef>
                <a:spcPts val="1200"/>
              </a:spcBef>
              <a:buFont typeface="+mj-lt"/>
              <a:buAutoNum type="arabicPeriod"/>
            </a:pPr>
            <a:r>
              <a:rPr lang="zh-CN" altLang="en-US" dirty="0">
                <a:latin typeface="黑体" panose="02010609060101010101" pitchFamily="49" charset="-122"/>
                <a:ea typeface="黑体" panose="02010609060101010101" pitchFamily="49" charset="-122"/>
              </a:rPr>
              <a:t>模拟执行这些指令，实践快速排序；</a:t>
            </a:r>
            <a:endParaRPr lang="zh-CN" altLang="en-US" dirty="0">
              <a:latin typeface="黑体" panose="02010609060101010101" pitchFamily="49" charset="-122"/>
              <a:ea typeface="黑体" panose="02010609060101010101" pitchFamily="49" charset="-122"/>
            </a:endParaRPr>
          </a:p>
          <a:p>
            <a:pPr marL="914400" lvl="1" indent="-457200">
              <a:spcBef>
                <a:spcPts val="1200"/>
              </a:spcBef>
              <a:buFont typeface="+mj-lt"/>
              <a:buAutoNum type="arabicPeriod"/>
            </a:pPr>
            <a:r>
              <a:rPr lang="zh-CN" altLang="en-US" dirty="0">
                <a:latin typeface="黑体" panose="02010609060101010101" pitchFamily="49" charset="-122"/>
                <a:ea typeface="黑体" panose="02010609060101010101" pitchFamily="49" charset="-122"/>
              </a:rPr>
              <a:t>对实践总结后，每班选一组在理论课上进行汇报。</a:t>
            </a:r>
            <a:endParaRPr lang="en-US" altLang="zh-CN"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a:xfrm>
            <a:off x="8403232" y="6605736"/>
            <a:ext cx="730424" cy="252264"/>
          </a:xfrm>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实验内容</a:t>
            </a:r>
            <a:endParaRPr lang="en-US" dirty="0">
              <a:latin typeface="黑体" panose="02010609060101010101" pitchFamily="49" charset="-122"/>
              <a:ea typeface="黑体" panose="02010609060101010101" pitchFamily="49" charset="-122"/>
            </a:endParaRPr>
          </a:p>
        </p:txBody>
      </p:sp>
      <p:sp>
        <p:nvSpPr>
          <p:cNvPr id="3" name="Content Placeholder 2"/>
          <p:cNvSpPr>
            <a:spLocks noGrp="1"/>
          </p:cNvSpPr>
          <p:nvPr>
            <p:ph idx="1"/>
          </p:nvPr>
        </p:nvSpPr>
        <p:spPr/>
        <p:txBody>
          <a:bodyPr/>
          <a:lstStyle/>
          <a:p>
            <a:r>
              <a:rPr lang="zh-CN" altLang="en-US" dirty="0">
                <a:latin typeface="Cambria Math" panose="02040503050406030204" pitchFamily="18" charset="0"/>
                <a:ea typeface="黑体" panose="02010609060101010101" pitchFamily="49" charset="-122"/>
              </a:rPr>
              <a:t>具体实验步骤：</a:t>
            </a:r>
            <a:endParaRPr lang="en-US" altLang="zh-CN" dirty="0">
              <a:latin typeface="Cambria Math" panose="02040503050406030204" pitchFamily="18" charset="0"/>
              <a:ea typeface="Cambria Math" panose="02040503050406030204" pitchFamily="18" charset="0"/>
            </a:endParaRPr>
          </a:p>
          <a:p>
            <a:pPr lvl="1"/>
            <a:r>
              <a:rPr lang="en-US" altLang="zh-CN" dirty="0">
                <a:latin typeface="Cambria Math" panose="02040503050406030204" pitchFamily="18" charset="0"/>
                <a:ea typeface="Cambria Math" panose="02040503050406030204" pitchFamily="18" charset="0"/>
              </a:rPr>
              <a:t>1.1</a:t>
            </a:r>
            <a:r>
              <a:rPr lang="zh-CN" altLang="en-US" dirty="0">
                <a:latin typeface="Cambria Math" panose="02040503050406030204" pitchFamily="18" charset="0"/>
                <a:ea typeface="黑体" panose="02010609060101010101" pitchFamily="49" charset="-122"/>
              </a:rPr>
              <a:t>硬件：</a:t>
            </a:r>
            <a:endParaRPr lang="en-US" altLang="zh-CN" dirty="0">
              <a:latin typeface="Cambria Math" panose="02040503050406030204" pitchFamily="18" charset="0"/>
              <a:ea typeface="Cambria Math" panose="02040503050406030204" pitchFamily="18" charset="0"/>
            </a:endParaRPr>
          </a:p>
          <a:p>
            <a:pPr lvl="2"/>
            <a:r>
              <a:rPr lang="zh-CN" altLang="en-US" dirty="0">
                <a:latin typeface="Cambria Math" panose="02040503050406030204" pitchFamily="18" charset="0"/>
                <a:ea typeface="黑体" panose="02010609060101010101" pitchFamily="49" charset="-122"/>
              </a:rPr>
              <a:t>应至少包含存储器和控制器。可额外设计其他硬件。</a:t>
            </a:r>
            <a:endParaRPr lang="en-US" altLang="zh-CN" dirty="0">
              <a:latin typeface="Cambria Math" panose="02040503050406030204" pitchFamily="18" charset="0"/>
              <a:ea typeface="Cambria Math" panose="02040503050406030204" pitchFamily="18" charset="0"/>
            </a:endParaRPr>
          </a:p>
          <a:p>
            <a:pPr lvl="2"/>
            <a:r>
              <a:rPr lang="zh-CN" altLang="en-US" dirty="0">
                <a:latin typeface="Cambria Math" panose="02040503050406030204" pitchFamily="18" charset="0"/>
                <a:ea typeface="黑体" panose="02010609060101010101" pitchFamily="49" charset="-122"/>
              </a:rPr>
              <a:t>这些硬件均要可由</a:t>
            </a:r>
            <a:r>
              <a:rPr lang="zh-CN" altLang="en-US" dirty="0">
                <a:solidFill>
                  <a:srgbClr val="FF0000"/>
                </a:solidFill>
                <a:latin typeface="Cambria Math" panose="02040503050406030204" pitchFamily="18" charset="0"/>
                <a:ea typeface="黑体" panose="02010609060101010101" pitchFamily="49" charset="-122"/>
              </a:rPr>
              <a:t>人体或其他简易道具</a:t>
            </a:r>
            <a:r>
              <a:rPr lang="zh-CN" altLang="en-US" dirty="0">
                <a:latin typeface="Cambria Math" panose="02040503050406030204" pitchFamily="18" charset="0"/>
                <a:ea typeface="黑体" panose="02010609060101010101" pitchFamily="49" charset="-122"/>
              </a:rPr>
              <a:t>实现。</a:t>
            </a:r>
            <a:endParaRPr lang="en-US" altLang="zh-CN" dirty="0">
              <a:latin typeface="Cambria Math" panose="02040503050406030204" pitchFamily="18" charset="0"/>
              <a:ea typeface="Cambria Math" panose="02040503050406030204" pitchFamily="18" charset="0"/>
            </a:endParaRPr>
          </a:p>
          <a:p>
            <a:pPr lvl="2"/>
            <a:r>
              <a:rPr lang="zh-CN" altLang="en-US" dirty="0">
                <a:latin typeface="Cambria Math" panose="02040503050406030204" pitchFamily="18" charset="0"/>
                <a:ea typeface="黑体" panose="02010609060101010101" pitchFamily="49" charset="-122"/>
              </a:rPr>
              <a:t>存储器：至少含有</a:t>
            </a:r>
            <a:r>
              <a:rPr lang="en-US" altLang="zh-CN" dirty="0">
                <a:latin typeface="Cambria Math" panose="02040503050406030204" pitchFamily="18" charset="0"/>
                <a:ea typeface="Cambria Math" panose="02040503050406030204" pitchFamily="18" charset="0"/>
              </a:rPr>
              <a:t>1</a:t>
            </a:r>
            <a:r>
              <a:rPr lang="zh-CN" altLang="en-US" dirty="0">
                <a:latin typeface="Cambria Math" panose="02040503050406030204" pitchFamily="18" charset="0"/>
                <a:ea typeface="黑体" panose="02010609060101010101" pitchFamily="49" charset="-122"/>
              </a:rPr>
              <a:t>个存储器，该存储器只含参与排序的同学。</a:t>
            </a:r>
            <a:endParaRPr lang="en-US" altLang="zh-CN" dirty="0">
              <a:latin typeface="Cambria Math" panose="02040503050406030204" pitchFamily="18" charset="0"/>
              <a:ea typeface="黑体" panose="02010609060101010101" pitchFamily="49" charset="-122"/>
            </a:endParaRPr>
          </a:p>
          <a:p>
            <a:pPr lvl="2"/>
            <a:r>
              <a:rPr lang="zh-CN" altLang="en-US" dirty="0">
                <a:latin typeface="Cambria Math" panose="02040503050406030204" pitchFamily="18" charset="0"/>
                <a:ea typeface="黑体" panose="02010609060101010101" pitchFamily="49" charset="-122"/>
              </a:rPr>
              <a:t>控制器：应由一名同学充当，负责根据指令控制其他部件并确定下一条指令。</a:t>
            </a:r>
            <a:endParaRPr lang="en-US" altLang="zh-CN" dirty="0">
              <a:latin typeface="Cambria Math" panose="02040503050406030204" pitchFamily="18" charset="0"/>
              <a:ea typeface="黑体" panose="02010609060101010101" pitchFamily="49" charset="-122"/>
            </a:endParaRPr>
          </a:p>
          <a:p>
            <a:pPr lvl="2"/>
            <a:r>
              <a:rPr lang="en-US" altLang="zh-CN" dirty="0">
                <a:latin typeface="Cambria Math" panose="02040503050406030204" pitchFamily="18" charset="0"/>
                <a:ea typeface="黑体" panose="02010609060101010101" pitchFamily="49" charset="-122"/>
              </a:rPr>
              <a:t>...</a:t>
            </a:r>
            <a:endParaRPr lang="en-US" altLang="zh-CN" dirty="0">
              <a:latin typeface="Cambria Math" panose="02040503050406030204" pitchFamily="18" charset="0"/>
              <a:ea typeface="黑体" panose="02010609060101010101" pitchFamily="49" charset="-122"/>
            </a:endParaRPr>
          </a:p>
          <a:p>
            <a:pPr lvl="2"/>
            <a:r>
              <a:rPr lang="zh-CN" altLang="en-US" dirty="0">
                <a:latin typeface="Cambria Math" panose="02040503050406030204" pitchFamily="18" charset="0"/>
                <a:ea typeface="黑体" panose="02010609060101010101" pitchFamily="49" charset="-122"/>
              </a:rPr>
              <a:t>寄存器：可有可无，看怎么设计。</a:t>
            </a:r>
            <a:endParaRPr lang="en-US" altLang="zh-CN" dirty="0">
              <a:latin typeface="Cambria Math" panose="02040503050406030204" pitchFamily="18" charset="0"/>
              <a:ea typeface="黑体" panose="02010609060101010101" pitchFamily="49" charset="-122"/>
            </a:endParaRPr>
          </a:p>
          <a:p>
            <a:pPr lvl="2"/>
            <a:r>
              <a:rPr lang="zh-CN" altLang="en-US" dirty="0">
                <a:latin typeface="Cambria Math" panose="02040503050406030204" pitchFamily="18" charset="0"/>
                <a:ea typeface="黑体" panose="02010609060101010101" pitchFamily="49" charset="-122"/>
              </a:rPr>
              <a:t>运算器：可以单独设计出来，也可让控制器兼任运算器。</a:t>
            </a:r>
            <a:endParaRPr lang="en-US" altLang="zh-CN" dirty="0">
              <a:latin typeface="Cambria Math" panose="02040503050406030204" pitchFamily="18" charset="0"/>
              <a:ea typeface="黑体" panose="02010609060101010101" pitchFamily="49" charset="-122"/>
            </a:endParaRPr>
          </a:p>
          <a:p>
            <a:pPr lvl="2"/>
            <a:endParaRPr lang="en-US" altLang="zh-CN" dirty="0">
              <a:latin typeface="Cambria Math" panose="02040503050406030204" pitchFamily="18" charset="0"/>
              <a:ea typeface="Cambria Math" panose="02040503050406030204" pitchFamily="18" charset="0"/>
            </a:endParaRPr>
          </a:p>
        </p:txBody>
      </p:sp>
      <p:graphicFrame>
        <p:nvGraphicFramePr>
          <p:cNvPr id="4" name="表格 3"/>
          <p:cNvGraphicFramePr>
            <a:graphicFrameLocks noGrp="1"/>
          </p:cNvGraphicFramePr>
          <p:nvPr>
            <p:custDataLst>
              <p:tags r:id="rId1"/>
            </p:custDataLst>
          </p:nvPr>
        </p:nvGraphicFramePr>
        <p:xfrm>
          <a:off x="727421" y="5065123"/>
          <a:ext cx="7688580" cy="1097280"/>
        </p:xfrm>
        <a:graphic>
          <a:graphicData uri="http://schemas.openxmlformats.org/drawingml/2006/table">
            <a:tbl>
              <a:tblPr firstRow="1" firstCol="1" bandRow="1">
                <a:tableStyleId>{5C22544A-7EE6-4342-B048-85BDC9FD1C3A}</a:tableStyleId>
              </a:tblPr>
              <a:tblGrid>
                <a:gridCol w="1267460"/>
                <a:gridCol w="1185545"/>
                <a:gridCol w="5235575"/>
              </a:tblGrid>
              <a:tr h="274320">
                <a:tc>
                  <a:txBody>
                    <a:bodyPr/>
                    <a:lstStyle/>
                    <a:p>
                      <a:pPr algn="just">
                        <a:spcAft>
                          <a:spcPts val="0"/>
                        </a:spcAft>
                      </a:pPr>
                      <a:r>
                        <a:rPr lang="zh-CN" sz="1800" b="0" kern="100" dirty="0">
                          <a:solidFill>
                            <a:schemeClr val="tx1"/>
                          </a:solidFill>
                          <a:effectLst/>
                          <a:latin typeface="黑体" panose="02010609060101010101" pitchFamily="49" charset="-122"/>
                          <a:ea typeface="黑体" panose="02010609060101010101" pitchFamily="49" charset="-122"/>
                        </a:rPr>
                        <a:t>硬件名称</a:t>
                      </a:r>
                      <a:endParaRPr lang="zh-CN" sz="1350" b="0" kern="100" dirty="0">
                        <a:solidFill>
                          <a:schemeClr val="tx1"/>
                        </a:solidFill>
                        <a:effectLst/>
                        <a:latin typeface="黑体" panose="02010609060101010101" pitchFamily="49" charset="-122"/>
                        <a:ea typeface="黑体" panose="02010609060101010101" pitchFamily="49" charset="-122"/>
                        <a:cs typeface="Times New Roman" panose="02020603050405020304"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zh-CN" sz="1800" b="0" kern="100">
                          <a:solidFill>
                            <a:schemeClr val="tx1"/>
                          </a:solidFill>
                          <a:effectLst/>
                          <a:latin typeface="黑体" panose="02010609060101010101" pitchFamily="49" charset="-122"/>
                          <a:ea typeface="黑体" panose="02010609060101010101" pitchFamily="49" charset="-122"/>
                        </a:rPr>
                        <a:t>组成</a:t>
                      </a:r>
                      <a:endParaRPr lang="zh-CN" sz="1350" b="0" kern="100">
                        <a:solidFill>
                          <a:schemeClr val="tx1"/>
                        </a:solidFill>
                        <a:effectLst/>
                        <a:latin typeface="黑体" panose="02010609060101010101" pitchFamily="49" charset="-122"/>
                        <a:ea typeface="黑体" panose="02010609060101010101" pitchFamily="49" charset="-122"/>
                        <a:cs typeface="Times New Roman" panose="02020603050405020304"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zh-CN" sz="1800" b="0" kern="100" dirty="0">
                          <a:solidFill>
                            <a:schemeClr val="tx1"/>
                          </a:solidFill>
                          <a:effectLst/>
                          <a:latin typeface="黑体" panose="02010609060101010101" pitchFamily="49" charset="-122"/>
                          <a:ea typeface="黑体" panose="02010609060101010101" pitchFamily="49" charset="-122"/>
                        </a:rPr>
                        <a:t>职责</a:t>
                      </a:r>
                      <a:r>
                        <a:rPr lang="en-US" sz="1800" b="0" kern="100" dirty="0">
                          <a:solidFill>
                            <a:schemeClr val="tx1"/>
                          </a:solidFill>
                          <a:effectLst/>
                          <a:latin typeface="黑体" panose="02010609060101010101" pitchFamily="49" charset="-122"/>
                          <a:ea typeface="黑体" panose="02010609060101010101" pitchFamily="49" charset="-122"/>
                        </a:rPr>
                        <a:t>/</a:t>
                      </a:r>
                      <a:r>
                        <a:rPr lang="zh-CN" sz="1800" b="0" kern="100" dirty="0">
                          <a:solidFill>
                            <a:schemeClr val="tx1"/>
                          </a:solidFill>
                          <a:effectLst/>
                          <a:latin typeface="黑体" panose="02010609060101010101" pitchFamily="49" charset="-122"/>
                          <a:ea typeface="黑体" panose="02010609060101010101" pitchFamily="49" charset="-122"/>
                        </a:rPr>
                        <a:t>能力</a:t>
                      </a:r>
                      <a:endParaRPr lang="zh-CN" sz="1350" b="0" kern="100" dirty="0">
                        <a:solidFill>
                          <a:schemeClr val="tx1"/>
                        </a:solidFill>
                        <a:effectLst/>
                        <a:latin typeface="黑体" panose="02010609060101010101" pitchFamily="49" charset="-122"/>
                        <a:ea typeface="黑体" panose="02010609060101010101" pitchFamily="49" charset="-122"/>
                        <a:cs typeface="Times New Roman" panose="02020603050405020304"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48640">
                <a:tc>
                  <a:txBody>
                    <a:bodyPr/>
                    <a:lstStyle/>
                    <a:p>
                      <a:pPr algn="just">
                        <a:spcAft>
                          <a:spcPts val="0"/>
                        </a:spcAft>
                      </a:pPr>
                      <a:r>
                        <a:rPr lang="zh-CN" sz="1800" b="0" kern="100" dirty="0">
                          <a:solidFill>
                            <a:schemeClr val="tx1"/>
                          </a:solidFill>
                          <a:effectLst/>
                          <a:latin typeface="黑体" panose="02010609060101010101" pitchFamily="49" charset="-122"/>
                          <a:ea typeface="黑体" panose="02010609060101010101" pitchFamily="49" charset="-122"/>
                        </a:rPr>
                        <a:t>控制器</a:t>
                      </a:r>
                      <a:endParaRPr lang="zh-CN" sz="1350" b="0" kern="100" dirty="0">
                        <a:solidFill>
                          <a:schemeClr val="tx1"/>
                        </a:solidFill>
                        <a:effectLst/>
                        <a:latin typeface="黑体" panose="02010609060101010101" pitchFamily="49" charset="-122"/>
                        <a:ea typeface="黑体" panose="02010609060101010101" pitchFamily="49" charset="-122"/>
                        <a:cs typeface="Times New Roman" panose="02020603050405020304"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zh-CN" sz="1800" b="0" kern="100">
                          <a:solidFill>
                            <a:schemeClr val="tx1"/>
                          </a:solidFill>
                          <a:effectLst/>
                          <a:latin typeface="黑体" panose="02010609060101010101" pitchFamily="49" charset="-122"/>
                          <a:ea typeface="黑体" panose="02010609060101010101" pitchFamily="49" charset="-122"/>
                        </a:rPr>
                        <a:t>一名同学</a:t>
                      </a:r>
                      <a:endParaRPr lang="zh-CN" sz="1350" b="0" kern="100">
                        <a:solidFill>
                          <a:schemeClr val="tx1"/>
                        </a:solidFill>
                        <a:effectLst/>
                        <a:latin typeface="黑体" panose="02010609060101010101" pitchFamily="49" charset="-122"/>
                        <a:ea typeface="黑体" panose="02010609060101010101" pitchFamily="49" charset="-122"/>
                        <a:cs typeface="Times New Roman" panose="02020603050405020304"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zh-CN" sz="1800" b="0" kern="100" dirty="0">
                          <a:solidFill>
                            <a:schemeClr val="tx1"/>
                          </a:solidFill>
                          <a:effectLst/>
                          <a:latin typeface="黑体" panose="02010609060101010101" pitchFamily="49" charset="-122"/>
                          <a:ea typeface="黑体" panose="02010609060101010101" pitchFamily="49" charset="-122"/>
                        </a:rPr>
                        <a:t>负责分析指令。控制其他部件并确定下一条指令，同时兼任运算器，可以完成指令中的计算过程。</a:t>
                      </a:r>
                      <a:endParaRPr lang="zh-CN" sz="1350" b="0" kern="100" dirty="0">
                        <a:solidFill>
                          <a:schemeClr val="tx1"/>
                        </a:solidFill>
                        <a:effectLst/>
                        <a:latin typeface="黑体" panose="02010609060101010101" pitchFamily="49" charset="-122"/>
                        <a:ea typeface="黑体" panose="02010609060101010101" pitchFamily="49" charset="-122"/>
                        <a:cs typeface="Times New Roman" panose="02020603050405020304"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4320">
                <a:tc>
                  <a:txBody>
                    <a:bodyPr/>
                    <a:lstStyle/>
                    <a:p>
                      <a:pPr algn="just">
                        <a:spcAft>
                          <a:spcPts val="0"/>
                        </a:spcAft>
                      </a:pPr>
                      <a:r>
                        <a:rPr lang="en-US" sz="1800" b="0" kern="100">
                          <a:solidFill>
                            <a:schemeClr val="tx1"/>
                          </a:solidFill>
                          <a:effectLst/>
                          <a:latin typeface="黑体" panose="02010609060101010101" pitchFamily="49" charset="-122"/>
                          <a:ea typeface="黑体" panose="02010609060101010101" pitchFamily="49" charset="-122"/>
                        </a:rPr>
                        <a:t>…</a:t>
                      </a:r>
                      <a:endParaRPr lang="zh-CN" sz="1350" b="0" kern="100">
                        <a:solidFill>
                          <a:schemeClr val="tx1"/>
                        </a:solidFill>
                        <a:effectLst/>
                        <a:latin typeface="黑体" panose="02010609060101010101" pitchFamily="49" charset="-122"/>
                        <a:ea typeface="黑体" panose="02010609060101010101" pitchFamily="49" charset="-122"/>
                        <a:cs typeface="Times New Roman" panose="02020603050405020304"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1800" b="0" kern="100">
                          <a:solidFill>
                            <a:schemeClr val="tx1"/>
                          </a:solidFill>
                          <a:effectLst/>
                          <a:latin typeface="黑体" panose="02010609060101010101" pitchFamily="49" charset="-122"/>
                          <a:ea typeface="黑体" panose="02010609060101010101" pitchFamily="49" charset="-122"/>
                        </a:rPr>
                        <a:t>…</a:t>
                      </a:r>
                      <a:endParaRPr lang="zh-CN" sz="1350" b="0" kern="100">
                        <a:solidFill>
                          <a:schemeClr val="tx1"/>
                        </a:solidFill>
                        <a:effectLst/>
                        <a:latin typeface="黑体" panose="02010609060101010101" pitchFamily="49" charset="-122"/>
                        <a:ea typeface="黑体" panose="02010609060101010101" pitchFamily="49" charset="-122"/>
                        <a:cs typeface="Times New Roman" panose="02020603050405020304"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1800" b="0" kern="100" dirty="0">
                          <a:solidFill>
                            <a:schemeClr val="tx1"/>
                          </a:solidFill>
                          <a:effectLst/>
                          <a:latin typeface="黑体" panose="02010609060101010101" pitchFamily="49" charset="-122"/>
                          <a:ea typeface="黑体" panose="02010609060101010101" pitchFamily="49" charset="-122"/>
                        </a:rPr>
                        <a:t>…</a:t>
                      </a:r>
                      <a:endParaRPr lang="zh-CN" sz="1350" b="0" kern="100" dirty="0">
                        <a:solidFill>
                          <a:schemeClr val="tx1"/>
                        </a:solidFill>
                        <a:effectLst/>
                        <a:latin typeface="黑体" panose="02010609060101010101" pitchFamily="49" charset="-122"/>
                        <a:ea typeface="黑体" panose="02010609060101010101" pitchFamily="49" charset="-122"/>
                        <a:cs typeface="Times New Roman" panose="02020603050405020304"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 name="灯片编号占位符 3"/>
          <p:cNvSpPr>
            <a:spLocks noGrp="1"/>
          </p:cNvSpPr>
          <p:nvPr>
            <p:ph type="sldNum" sz="quarter" idx="12"/>
          </p:nvPr>
        </p:nvSpPr>
        <p:spPr>
          <a:xfrm>
            <a:off x="8403232" y="6605736"/>
            <a:ext cx="730424" cy="252264"/>
          </a:xfrm>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实验内容</a:t>
            </a:r>
            <a:endParaRPr lang="en-US" dirty="0">
              <a:latin typeface="黑体" panose="02010609060101010101" pitchFamily="49" charset="-122"/>
              <a:ea typeface="黑体" panose="02010609060101010101" pitchFamily="49" charset="-122"/>
            </a:endParaRPr>
          </a:p>
        </p:txBody>
      </p:sp>
      <p:sp>
        <p:nvSpPr>
          <p:cNvPr id="3" name="Content Placeholder 2"/>
          <p:cNvSpPr>
            <a:spLocks noGrp="1"/>
          </p:cNvSpPr>
          <p:nvPr>
            <p:ph idx="1"/>
          </p:nvPr>
        </p:nvSpPr>
        <p:spPr/>
        <p:txBody>
          <a:bodyPr/>
          <a:lstStyle/>
          <a:p>
            <a:r>
              <a:rPr lang="zh-CN" altLang="en-US" dirty="0">
                <a:latin typeface="Cambria Math" panose="02040503050406030204" pitchFamily="18" charset="0"/>
                <a:ea typeface="黑体" panose="02010609060101010101" pitchFamily="49" charset="-122"/>
              </a:rPr>
              <a:t>具体实验步骤：</a:t>
            </a:r>
            <a:endParaRPr lang="en-US" altLang="zh-CN" dirty="0">
              <a:latin typeface="Cambria Math" panose="02040503050406030204" pitchFamily="18" charset="0"/>
              <a:ea typeface="Cambria Math" panose="02040503050406030204" pitchFamily="18" charset="0"/>
            </a:endParaRPr>
          </a:p>
          <a:p>
            <a:pPr lvl="1"/>
            <a:r>
              <a:rPr lang="en-US" altLang="zh-CN" dirty="0">
                <a:latin typeface="Cambria Math" panose="02040503050406030204" pitchFamily="18" charset="0"/>
                <a:ea typeface="Cambria Math" panose="02040503050406030204" pitchFamily="18" charset="0"/>
              </a:rPr>
              <a:t>1.2</a:t>
            </a:r>
            <a:r>
              <a:rPr lang="zh-CN" altLang="en-US" dirty="0">
                <a:latin typeface="Cambria Math" panose="02040503050406030204" pitchFamily="18" charset="0"/>
                <a:ea typeface="黑体" panose="02010609060101010101" pitchFamily="49" charset="-122"/>
              </a:rPr>
              <a:t>指令集：</a:t>
            </a:r>
            <a:endParaRPr lang="en-US" altLang="zh-CN" dirty="0">
              <a:latin typeface="Cambria Math" panose="02040503050406030204" pitchFamily="18" charset="0"/>
              <a:ea typeface="Cambria Math" panose="02040503050406030204" pitchFamily="18" charset="0"/>
            </a:endParaRPr>
          </a:p>
          <a:p>
            <a:pPr lvl="2"/>
            <a:r>
              <a:rPr lang="zh-CN" altLang="en-US" dirty="0">
                <a:latin typeface="Cambria Math" panose="02040503050406030204" pitchFamily="18" charset="0"/>
                <a:ea typeface="黑体" panose="02010609060101010101" pitchFamily="49" charset="-122"/>
              </a:rPr>
              <a:t>同学们需根据自己设计的班级排序计算机硬件来相应地设计的指令规则。</a:t>
            </a:r>
            <a:endParaRPr lang="en-US" altLang="zh-CN" dirty="0">
              <a:latin typeface="Cambria Math" panose="02040503050406030204" pitchFamily="18" charset="0"/>
              <a:ea typeface="Cambria Math" panose="02040503050406030204" pitchFamily="18" charset="0"/>
            </a:endParaRPr>
          </a:p>
          <a:p>
            <a:pPr lvl="2"/>
            <a:r>
              <a:rPr lang="zh-CN" altLang="en-US" dirty="0">
                <a:latin typeface="Cambria Math" panose="02040503050406030204" pitchFamily="18" charset="0"/>
                <a:ea typeface="黑体" panose="02010609060101010101" pitchFamily="49" charset="-122"/>
              </a:rPr>
              <a:t>指令规则格式应按照前面电子计算机的指令规则格式来设计。</a:t>
            </a:r>
            <a:endParaRPr lang="en-US" altLang="zh-CN" dirty="0">
              <a:latin typeface="Cambria Math" panose="02040503050406030204" pitchFamily="18" charset="0"/>
              <a:ea typeface="黑体" panose="02010609060101010101" pitchFamily="49" charset="-122"/>
            </a:endParaRPr>
          </a:p>
          <a:p>
            <a:pPr lvl="2"/>
            <a:endParaRPr lang="en-US" altLang="zh-CN" dirty="0">
              <a:latin typeface="Cambria Math" panose="02040503050406030204" pitchFamily="18" charset="0"/>
              <a:ea typeface="黑体" panose="02010609060101010101" pitchFamily="49" charset="-122"/>
            </a:endParaRPr>
          </a:p>
          <a:p>
            <a:pPr lvl="2"/>
            <a:endParaRPr lang="zh-CN" altLang="en-US" dirty="0">
              <a:latin typeface="Cambria Math" panose="02040503050406030204" pitchFamily="18" charset="0"/>
              <a:ea typeface="黑体" panose="02010609060101010101" pitchFamily="49" charset="-122"/>
            </a:endParaRPr>
          </a:p>
        </p:txBody>
      </p:sp>
      <p:graphicFrame>
        <p:nvGraphicFramePr>
          <p:cNvPr id="5" name="表格 4"/>
          <p:cNvGraphicFramePr>
            <a:graphicFrameLocks noGrp="1"/>
          </p:cNvGraphicFramePr>
          <p:nvPr/>
        </p:nvGraphicFramePr>
        <p:xfrm>
          <a:off x="441201" y="3659012"/>
          <a:ext cx="8261350" cy="1097280"/>
        </p:xfrm>
        <a:graphic>
          <a:graphicData uri="http://schemas.openxmlformats.org/drawingml/2006/table">
            <a:tbl>
              <a:tblPr firstRow="1" firstCol="1" bandRow="1">
                <a:tableStyleId>{5C22544A-7EE6-4342-B048-85BDC9FD1C3A}</a:tableStyleId>
              </a:tblPr>
              <a:tblGrid>
                <a:gridCol w="809625"/>
                <a:gridCol w="944880"/>
                <a:gridCol w="944880"/>
                <a:gridCol w="945515"/>
                <a:gridCol w="944880"/>
                <a:gridCol w="3671570"/>
              </a:tblGrid>
              <a:tr h="0">
                <a:tc>
                  <a:txBody>
                    <a:bodyPr/>
                    <a:lstStyle/>
                    <a:p>
                      <a:pPr algn="just">
                        <a:spcAft>
                          <a:spcPts val="0"/>
                        </a:spcAft>
                      </a:pPr>
                      <a:r>
                        <a:rPr lang="zh-CN" sz="1800" b="0" kern="100" dirty="0">
                          <a:solidFill>
                            <a:schemeClr val="tx1"/>
                          </a:solidFill>
                          <a:effectLst/>
                          <a:latin typeface="Cambria Math" panose="02040503050406030204" pitchFamily="18" charset="0"/>
                          <a:ea typeface="黑体" panose="02010609060101010101" pitchFamily="49" charset="-122"/>
                        </a:rPr>
                        <a:t>操作码</a:t>
                      </a:r>
                      <a:endParaRPr lang="zh-CN" sz="1800" b="0" kern="100" dirty="0">
                        <a:solidFill>
                          <a:schemeClr val="tx1"/>
                        </a:solidFill>
                        <a:effectLst/>
                        <a:latin typeface="Cambria Math" panose="02040503050406030204" pitchFamily="18" charset="0"/>
                        <a:ea typeface="黑体" panose="02010609060101010101" pitchFamily="49" charset="-122"/>
                        <a:cs typeface="Times New Roman" panose="02020603050405020304"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zh-CN" sz="1800" b="0" kern="100" dirty="0">
                          <a:solidFill>
                            <a:schemeClr val="tx1"/>
                          </a:solidFill>
                          <a:effectLst/>
                          <a:latin typeface="Cambria Math" panose="02040503050406030204" pitchFamily="18" charset="0"/>
                          <a:ea typeface="黑体" panose="02010609060101010101" pitchFamily="49" charset="-122"/>
                        </a:rPr>
                        <a:t>操作数</a:t>
                      </a:r>
                      <a:r>
                        <a:rPr lang="en-US" sz="1800" b="0" kern="100" dirty="0">
                          <a:solidFill>
                            <a:schemeClr val="tx1"/>
                          </a:solidFill>
                          <a:effectLst/>
                          <a:latin typeface="Cambria Math" panose="02040503050406030204" pitchFamily="18" charset="0"/>
                          <a:ea typeface="Cambria Math" panose="02040503050406030204" pitchFamily="18" charset="0"/>
                        </a:rPr>
                        <a:t>1</a:t>
                      </a:r>
                      <a:endParaRPr lang="zh-CN" sz="1800" b="0" kern="100" dirty="0">
                        <a:solidFill>
                          <a:schemeClr val="tx1"/>
                        </a:solidFill>
                        <a:effectLst/>
                        <a:latin typeface="Cambria Math" panose="02040503050406030204" pitchFamily="18" charset="0"/>
                        <a:ea typeface="黑体" panose="02010609060101010101" pitchFamily="49" charset="-122"/>
                        <a:cs typeface="Times New Roman" panose="02020603050405020304"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zh-CN" sz="1800" b="0" kern="100" dirty="0">
                          <a:solidFill>
                            <a:schemeClr val="tx1"/>
                          </a:solidFill>
                          <a:effectLst/>
                          <a:latin typeface="Cambria Math" panose="02040503050406030204" pitchFamily="18" charset="0"/>
                          <a:ea typeface="黑体" panose="02010609060101010101" pitchFamily="49" charset="-122"/>
                        </a:rPr>
                        <a:t>操作数</a:t>
                      </a:r>
                      <a:r>
                        <a:rPr lang="en-US" sz="1800" b="0" kern="100" dirty="0">
                          <a:solidFill>
                            <a:schemeClr val="tx1"/>
                          </a:solidFill>
                          <a:effectLst/>
                          <a:latin typeface="Cambria Math" panose="02040503050406030204" pitchFamily="18" charset="0"/>
                          <a:ea typeface="Cambria Math" panose="02040503050406030204" pitchFamily="18" charset="0"/>
                        </a:rPr>
                        <a:t>2</a:t>
                      </a:r>
                      <a:endParaRPr lang="zh-CN" sz="1800" b="0" kern="100" dirty="0">
                        <a:solidFill>
                          <a:schemeClr val="tx1"/>
                        </a:solidFill>
                        <a:effectLst/>
                        <a:latin typeface="Cambria Math" panose="02040503050406030204" pitchFamily="18" charset="0"/>
                        <a:ea typeface="黑体" panose="02010609060101010101" pitchFamily="49" charset="-122"/>
                        <a:cs typeface="Times New Roman" panose="02020603050405020304"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zh-CN" sz="1800" b="0" kern="100" dirty="0">
                          <a:solidFill>
                            <a:schemeClr val="tx1"/>
                          </a:solidFill>
                          <a:effectLst/>
                          <a:latin typeface="Cambria Math" panose="02040503050406030204" pitchFamily="18" charset="0"/>
                          <a:ea typeface="黑体" panose="02010609060101010101" pitchFamily="49" charset="-122"/>
                        </a:rPr>
                        <a:t>操作数</a:t>
                      </a:r>
                      <a:r>
                        <a:rPr lang="en-US" sz="1800" b="0" kern="100" dirty="0">
                          <a:solidFill>
                            <a:schemeClr val="tx1"/>
                          </a:solidFill>
                          <a:effectLst/>
                          <a:latin typeface="Cambria Math" panose="02040503050406030204" pitchFamily="18" charset="0"/>
                          <a:ea typeface="Cambria Math" panose="02040503050406030204" pitchFamily="18" charset="0"/>
                        </a:rPr>
                        <a:t>3</a:t>
                      </a:r>
                      <a:endParaRPr lang="zh-CN" sz="1800" b="0" kern="100" dirty="0">
                        <a:solidFill>
                          <a:schemeClr val="tx1"/>
                        </a:solidFill>
                        <a:effectLst/>
                        <a:latin typeface="Cambria Math" panose="02040503050406030204" pitchFamily="18" charset="0"/>
                        <a:ea typeface="黑体" panose="02010609060101010101" pitchFamily="49" charset="-122"/>
                        <a:cs typeface="Times New Roman" panose="02020603050405020304"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zh-CN" sz="1800" b="0" kern="100">
                          <a:solidFill>
                            <a:schemeClr val="tx1"/>
                          </a:solidFill>
                          <a:effectLst/>
                          <a:latin typeface="Cambria Math" panose="02040503050406030204" pitchFamily="18" charset="0"/>
                          <a:ea typeface="黑体" panose="02010609060101010101" pitchFamily="49" charset="-122"/>
                        </a:rPr>
                        <a:t>操作数</a:t>
                      </a:r>
                      <a:r>
                        <a:rPr lang="en-US" sz="1800" b="0" kern="100">
                          <a:solidFill>
                            <a:schemeClr val="tx1"/>
                          </a:solidFill>
                          <a:effectLst/>
                          <a:latin typeface="Cambria Math" panose="02040503050406030204" pitchFamily="18" charset="0"/>
                          <a:ea typeface="Cambria Math" panose="02040503050406030204" pitchFamily="18" charset="0"/>
                        </a:rPr>
                        <a:t>4</a:t>
                      </a:r>
                      <a:endParaRPr lang="zh-CN" sz="1800" b="0" kern="100">
                        <a:solidFill>
                          <a:schemeClr val="tx1"/>
                        </a:solidFill>
                        <a:effectLst/>
                        <a:latin typeface="Cambria Math" panose="02040503050406030204" pitchFamily="18" charset="0"/>
                        <a:ea typeface="黑体" panose="02010609060101010101" pitchFamily="49" charset="-122"/>
                        <a:cs typeface="Times New Roman" panose="02020603050405020304"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zh-CN" sz="1800" b="0" kern="100" dirty="0">
                          <a:solidFill>
                            <a:schemeClr val="tx1"/>
                          </a:solidFill>
                          <a:effectLst/>
                          <a:latin typeface="Cambria Math" panose="02040503050406030204" pitchFamily="18" charset="0"/>
                          <a:ea typeface="黑体" panose="02010609060101010101" pitchFamily="49" charset="-122"/>
                        </a:rPr>
                        <a:t>操作过程</a:t>
                      </a:r>
                      <a:endParaRPr lang="zh-CN" sz="1800" b="0" kern="100" dirty="0">
                        <a:solidFill>
                          <a:schemeClr val="tx1"/>
                        </a:solidFill>
                        <a:effectLst/>
                        <a:latin typeface="Cambria Math" panose="02040503050406030204" pitchFamily="18" charset="0"/>
                        <a:ea typeface="黑体" panose="02010609060101010101" pitchFamily="49" charset="-122"/>
                        <a:cs typeface="Times New Roman" panose="02020603050405020304"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algn="just">
                        <a:spcAft>
                          <a:spcPts val="0"/>
                        </a:spcAft>
                      </a:pPr>
                      <a:r>
                        <a:rPr lang="en-US" sz="1800" b="0" kern="100" dirty="0" err="1">
                          <a:solidFill>
                            <a:schemeClr val="tx1"/>
                          </a:solidFill>
                          <a:effectLst/>
                          <a:latin typeface="Cambria Math" panose="02040503050406030204" pitchFamily="18" charset="0"/>
                          <a:ea typeface="Cambria Math" panose="02040503050406030204" pitchFamily="18" charset="0"/>
                        </a:rPr>
                        <a:t>jge</a:t>
                      </a:r>
                      <a:endParaRPr lang="zh-CN" sz="1800" b="0" kern="100" dirty="0">
                        <a:solidFill>
                          <a:schemeClr val="tx1"/>
                        </a:solidFill>
                        <a:effectLst/>
                        <a:latin typeface="Cambria Math" panose="02040503050406030204" pitchFamily="18" charset="0"/>
                        <a:ea typeface="黑体" panose="02010609060101010101" pitchFamily="49" charset="-122"/>
                        <a:cs typeface="Times New Roman" panose="02020603050405020304"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zh-CN" sz="1800" b="0" kern="100" dirty="0">
                          <a:solidFill>
                            <a:schemeClr val="tx1"/>
                          </a:solidFill>
                          <a:effectLst/>
                          <a:latin typeface="Cambria Math" panose="02040503050406030204" pitchFamily="18" charset="0"/>
                          <a:ea typeface="黑体" panose="02010609060101010101" pitchFamily="49" charset="-122"/>
                        </a:rPr>
                        <a:t>寄存器</a:t>
                      </a:r>
                      <a:r>
                        <a:rPr lang="en-US" sz="1800" b="0" kern="100" dirty="0">
                          <a:solidFill>
                            <a:schemeClr val="tx1"/>
                          </a:solidFill>
                          <a:effectLst/>
                          <a:latin typeface="Cambria Math" panose="02040503050406030204" pitchFamily="18" charset="0"/>
                          <a:ea typeface="Cambria Math" panose="02040503050406030204" pitchFamily="18" charset="0"/>
                        </a:rPr>
                        <a:t>A</a:t>
                      </a:r>
                      <a:endParaRPr lang="zh-CN" sz="1800" b="0" kern="100" dirty="0">
                        <a:solidFill>
                          <a:schemeClr val="tx1"/>
                        </a:solidFill>
                        <a:effectLst/>
                        <a:latin typeface="Cambria Math" panose="02040503050406030204" pitchFamily="18" charset="0"/>
                        <a:ea typeface="黑体" panose="02010609060101010101" pitchFamily="49" charset="-122"/>
                        <a:cs typeface="Times New Roman" panose="02020603050405020304"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zh-CN" sz="1800" b="0" kern="100" dirty="0">
                          <a:solidFill>
                            <a:schemeClr val="tx1"/>
                          </a:solidFill>
                          <a:effectLst/>
                          <a:latin typeface="Cambria Math" panose="02040503050406030204" pitchFamily="18" charset="0"/>
                          <a:ea typeface="黑体" panose="02010609060101010101" pitchFamily="49" charset="-122"/>
                        </a:rPr>
                        <a:t>寄存器</a:t>
                      </a:r>
                      <a:r>
                        <a:rPr lang="en-US" sz="1800" b="0" kern="100" dirty="0">
                          <a:solidFill>
                            <a:schemeClr val="tx1"/>
                          </a:solidFill>
                          <a:effectLst/>
                          <a:latin typeface="Cambria Math" panose="02040503050406030204" pitchFamily="18" charset="0"/>
                          <a:ea typeface="Cambria Math" panose="02040503050406030204" pitchFamily="18" charset="0"/>
                        </a:rPr>
                        <a:t>B</a:t>
                      </a:r>
                      <a:endParaRPr lang="zh-CN" sz="1800" b="0" kern="100" dirty="0">
                        <a:solidFill>
                          <a:schemeClr val="tx1"/>
                        </a:solidFill>
                        <a:effectLst/>
                        <a:latin typeface="Cambria Math" panose="02040503050406030204" pitchFamily="18" charset="0"/>
                        <a:ea typeface="黑体" panose="02010609060101010101" pitchFamily="49" charset="-122"/>
                        <a:cs typeface="Times New Roman" panose="02020603050405020304"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zh-CN" sz="1800" b="0" kern="100" dirty="0">
                          <a:solidFill>
                            <a:schemeClr val="tx1"/>
                          </a:solidFill>
                          <a:effectLst/>
                          <a:latin typeface="Cambria Math" panose="02040503050406030204" pitchFamily="18" charset="0"/>
                          <a:ea typeface="黑体" panose="02010609060101010101" pitchFamily="49" charset="-122"/>
                        </a:rPr>
                        <a:t>常数</a:t>
                      </a:r>
                      <a:r>
                        <a:rPr lang="en-US" sz="1800" b="0" kern="100" dirty="0">
                          <a:solidFill>
                            <a:schemeClr val="tx1"/>
                          </a:solidFill>
                          <a:effectLst/>
                          <a:latin typeface="Cambria Math" panose="02040503050406030204" pitchFamily="18" charset="0"/>
                          <a:ea typeface="Cambria Math" panose="02040503050406030204" pitchFamily="18" charset="0"/>
                        </a:rPr>
                        <a:t>C</a:t>
                      </a:r>
                      <a:endParaRPr lang="zh-CN" sz="1800" b="0" kern="100" dirty="0">
                        <a:solidFill>
                          <a:schemeClr val="tx1"/>
                        </a:solidFill>
                        <a:effectLst/>
                        <a:latin typeface="Cambria Math" panose="02040503050406030204" pitchFamily="18" charset="0"/>
                        <a:ea typeface="黑体" panose="02010609060101010101" pitchFamily="49" charset="-122"/>
                        <a:cs typeface="Times New Roman" panose="02020603050405020304"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1800" b="0" kern="100" dirty="0">
                          <a:solidFill>
                            <a:schemeClr val="tx1"/>
                          </a:solidFill>
                          <a:effectLst/>
                          <a:latin typeface="Cambria Math" panose="02040503050406030204" pitchFamily="18" charset="0"/>
                          <a:ea typeface="Cambria Math" panose="02040503050406030204" pitchFamily="18" charset="0"/>
                        </a:rPr>
                        <a:t> </a:t>
                      </a:r>
                      <a:endParaRPr lang="zh-CN" sz="1800" b="0" kern="100" dirty="0">
                        <a:solidFill>
                          <a:schemeClr val="tx1"/>
                        </a:solidFill>
                        <a:effectLst/>
                        <a:latin typeface="Cambria Math" panose="02040503050406030204" pitchFamily="18" charset="0"/>
                        <a:ea typeface="黑体" panose="02010609060101010101" pitchFamily="49" charset="-122"/>
                        <a:cs typeface="Times New Roman" panose="02020603050405020304"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zh-CN" sz="1800" b="0" kern="100" dirty="0">
                          <a:solidFill>
                            <a:schemeClr val="tx1"/>
                          </a:solidFill>
                          <a:effectLst/>
                          <a:latin typeface="Cambria Math" panose="02040503050406030204" pitchFamily="18" charset="0"/>
                          <a:ea typeface="黑体" panose="02010609060101010101" pitchFamily="49" charset="-122"/>
                        </a:rPr>
                        <a:t>如果寄存器</a:t>
                      </a:r>
                      <a:r>
                        <a:rPr lang="en-US" sz="1800" b="0" kern="100" dirty="0">
                          <a:solidFill>
                            <a:schemeClr val="tx1"/>
                          </a:solidFill>
                          <a:effectLst/>
                          <a:latin typeface="Cambria Math" panose="02040503050406030204" pitchFamily="18" charset="0"/>
                          <a:ea typeface="Cambria Math" panose="02040503050406030204" pitchFamily="18" charset="0"/>
                        </a:rPr>
                        <a:t>A</a:t>
                      </a:r>
                      <a:r>
                        <a:rPr lang="zh-CN" sz="1800" b="0" kern="100" dirty="0">
                          <a:solidFill>
                            <a:schemeClr val="tx1"/>
                          </a:solidFill>
                          <a:effectLst/>
                          <a:latin typeface="Cambria Math" panose="02040503050406030204" pitchFamily="18" charset="0"/>
                          <a:ea typeface="黑体" panose="02010609060101010101" pitchFamily="49" charset="-122"/>
                        </a:rPr>
                        <a:t>的数</a:t>
                      </a:r>
                      <a:r>
                        <a:rPr lang="zh-CN" altLang="en-US" sz="1800" b="0" kern="100" dirty="0">
                          <a:solidFill>
                            <a:schemeClr val="tx1"/>
                          </a:solidFill>
                          <a:effectLst/>
                          <a:latin typeface="Cambria Math" panose="02040503050406030204" pitchFamily="18" charset="0"/>
                          <a:ea typeface="黑体" panose="02010609060101010101" pitchFamily="49" charset="-122"/>
                        </a:rPr>
                        <a:t>大于</a:t>
                      </a:r>
                      <a:r>
                        <a:rPr lang="zh-CN" sz="1800" b="0" kern="100" dirty="0">
                          <a:solidFill>
                            <a:schemeClr val="tx1"/>
                          </a:solidFill>
                          <a:effectLst/>
                          <a:latin typeface="Cambria Math" panose="02040503050406030204" pitchFamily="18" charset="0"/>
                          <a:ea typeface="黑体" panose="02010609060101010101" pitchFamily="49" charset="-122"/>
                        </a:rPr>
                        <a:t>等于寄存器</a:t>
                      </a:r>
                      <a:r>
                        <a:rPr lang="en-US" sz="1800" b="0" kern="100" dirty="0">
                          <a:solidFill>
                            <a:schemeClr val="tx1"/>
                          </a:solidFill>
                          <a:effectLst/>
                          <a:latin typeface="Cambria Math" panose="02040503050406030204" pitchFamily="18" charset="0"/>
                          <a:ea typeface="Cambria Math" panose="02040503050406030204" pitchFamily="18" charset="0"/>
                        </a:rPr>
                        <a:t>B</a:t>
                      </a:r>
                      <a:r>
                        <a:rPr lang="zh-CN" sz="1800" b="0" kern="100" dirty="0">
                          <a:solidFill>
                            <a:schemeClr val="tx1"/>
                          </a:solidFill>
                          <a:effectLst/>
                          <a:latin typeface="Cambria Math" panose="02040503050406030204" pitchFamily="18" charset="0"/>
                          <a:ea typeface="黑体" panose="02010609060101010101" pitchFamily="49" charset="-122"/>
                        </a:rPr>
                        <a:t>的数，则跳转到第</a:t>
                      </a:r>
                      <a:r>
                        <a:rPr lang="en-US" sz="1800" b="0" kern="100" dirty="0">
                          <a:solidFill>
                            <a:schemeClr val="tx1"/>
                          </a:solidFill>
                          <a:effectLst/>
                          <a:latin typeface="Cambria Math" panose="02040503050406030204" pitchFamily="18" charset="0"/>
                          <a:ea typeface="Cambria Math" panose="02040503050406030204" pitchFamily="18" charset="0"/>
                        </a:rPr>
                        <a:t>C</a:t>
                      </a:r>
                      <a:r>
                        <a:rPr lang="zh-CN" sz="1800" b="0" kern="100" dirty="0">
                          <a:solidFill>
                            <a:schemeClr val="tx1"/>
                          </a:solidFill>
                          <a:effectLst/>
                          <a:latin typeface="Cambria Math" panose="02040503050406030204" pitchFamily="18" charset="0"/>
                          <a:ea typeface="黑体" panose="02010609060101010101" pitchFamily="49" charset="-122"/>
                        </a:rPr>
                        <a:t>条指令继续执行。</a:t>
                      </a:r>
                      <a:endParaRPr lang="zh-CN" sz="1800" b="0" kern="100" dirty="0">
                        <a:solidFill>
                          <a:schemeClr val="tx1"/>
                        </a:solidFill>
                        <a:effectLst/>
                        <a:latin typeface="Cambria Math" panose="02040503050406030204" pitchFamily="18" charset="0"/>
                        <a:ea typeface="黑体" panose="02010609060101010101" pitchFamily="49" charset="-122"/>
                        <a:cs typeface="Times New Roman" panose="02020603050405020304"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algn="just">
                        <a:spcAft>
                          <a:spcPts val="0"/>
                        </a:spcAft>
                      </a:pPr>
                      <a:r>
                        <a:rPr lang="en-US" altLang="zh-CN" sz="1800" b="0" kern="100" dirty="0">
                          <a:solidFill>
                            <a:schemeClr val="tx1"/>
                          </a:solidFill>
                          <a:effectLst/>
                          <a:latin typeface="Cambria Math" panose="02040503050406030204" pitchFamily="18" charset="0"/>
                          <a:ea typeface="黑体" panose="02010609060101010101" pitchFamily="49" charset="-122"/>
                          <a:cs typeface="Times New Roman" panose="02020603050405020304" charset="0"/>
                        </a:rPr>
                        <a:t>…</a:t>
                      </a:r>
                      <a:endParaRPr lang="zh-CN" sz="1800" b="0" kern="100" dirty="0">
                        <a:solidFill>
                          <a:schemeClr val="tx1"/>
                        </a:solidFill>
                        <a:effectLst/>
                        <a:latin typeface="Cambria Math" panose="02040503050406030204" pitchFamily="18" charset="0"/>
                        <a:ea typeface="黑体" panose="02010609060101010101" pitchFamily="49" charset="-122"/>
                        <a:cs typeface="Times New Roman" panose="02020603050405020304"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altLang="zh-CN" sz="1800" b="0" kern="100" dirty="0">
                          <a:solidFill>
                            <a:schemeClr val="tx1"/>
                          </a:solidFill>
                          <a:effectLst/>
                          <a:latin typeface="Cambria Math" panose="02040503050406030204" pitchFamily="18" charset="0"/>
                          <a:ea typeface="黑体" panose="02010609060101010101" pitchFamily="49" charset="-122"/>
                          <a:cs typeface="Times New Roman" panose="02020603050405020304" charset="0"/>
                        </a:rPr>
                        <a:t>…</a:t>
                      </a:r>
                      <a:endParaRPr lang="zh-CN" sz="1800" b="0" kern="100" dirty="0">
                        <a:solidFill>
                          <a:schemeClr val="tx1"/>
                        </a:solidFill>
                        <a:effectLst/>
                        <a:latin typeface="Cambria Math" panose="02040503050406030204" pitchFamily="18" charset="0"/>
                        <a:ea typeface="黑体" panose="02010609060101010101" pitchFamily="49" charset="-122"/>
                        <a:cs typeface="Times New Roman" panose="02020603050405020304"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altLang="zh-CN" sz="1800" b="0" kern="100" dirty="0">
                          <a:solidFill>
                            <a:schemeClr val="tx1"/>
                          </a:solidFill>
                          <a:effectLst/>
                          <a:latin typeface="Cambria Math" panose="02040503050406030204" pitchFamily="18" charset="0"/>
                          <a:ea typeface="黑体" panose="02010609060101010101" pitchFamily="49" charset="-122"/>
                          <a:cs typeface="Times New Roman" panose="02020603050405020304" charset="0"/>
                        </a:rPr>
                        <a:t>…</a:t>
                      </a:r>
                      <a:endParaRPr lang="zh-CN" sz="1800" b="0" kern="100" dirty="0">
                        <a:solidFill>
                          <a:schemeClr val="tx1"/>
                        </a:solidFill>
                        <a:effectLst/>
                        <a:latin typeface="Cambria Math" panose="02040503050406030204" pitchFamily="18" charset="0"/>
                        <a:ea typeface="黑体" panose="02010609060101010101" pitchFamily="49" charset="-122"/>
                        <a:cs typeface="Times New Roman" panose="02020603050405020304"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endParaRPr lang="zh-CN" sz="1800" b="0" kern="100" dirty="0">
                        <a:solidFill>
                          <a:schemeClr val="tx1"/>
                        </a:solidFill>
                        <a:effectLst/>
                        <a:latin typeface="Cambria Math" panose="02040503050406030204" pitchFamily="18" charset="0"/>
                        <a:ea typeface="黑体" panose="02010609060101010101" pitchFamily="49" charset="-122"/>
                        <a:cs typeface="Times New Roman" panose="02020603050405020304"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endParaRPr lang="zh-CN" sz="1800" b="0" kern="100" dirty="0">
                        <a:solidFill>
                          <a:schemeClr val="tx1"/>
                        </a:solidFill>
                        <a:effectLst/>
                        <a:latin typeface="Cambria Math" panose="02040503050406030204" pitchFamily="18" charset="0"/>
                        <a:ea typeface="黑体" panose="02010609060101010101" pitchFamily="49" charset="-122"/>
                        <a:cs typeface="Times New Roman" panose="02020603050405020304"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altLang="zh-CN" sz="1800" b="0" kern="100" dirty="0">
                          <a:solidFill>
                            <a:schemeClr val="tx1"/>
                          </a:solidFill>
                          <a:effectLst/>
                          <a:latin typeface="Cambria Math" panose="02040503050406030204" pitchFamily="18" charset="0"/>
                          <a:ea typeface="黑体" panose="02010609060101010101" pitchFamily="49" charset="-122"/>
                          <a:cs typeface="Times New Roman" panose="02020603050405020304" charset="0"/>
                        </a:rPr>
                        <a:t>…</a:t>
                      </a:r>
                      <a:endParaRPr lang="zh-CN" sz="1800" b="0" kern="100" dirty="0">
                        <a:solidFill>
                          <a:schemeClr val="tx1"/>
                        </a:solidFill>
                        <a:effectLst/>
                        <a:latin typeface="Cambria Math" panose="02040503050406030204" pitchFamily="18" charset="0"/>
                        <a:ea typeface="黑体" panose="02010609060101010101" pitchFamily="49" charset="-122"/>
                        <a:cs typeface="Times New Roman" panose="02020603050405020304" charset="0"/>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6" name="灯片编号占位符 3"/>
          <p:cNvSpPr>
            <a:spLocks noGrp="1"/>
          </p:cNvSpPr>
          <p:nvPr>
            <p:ph type="sldNum" sz="quarter" idx="12"/>
          </p:nvPr>
        </p:nvSpPr>
        <p:spPr>
          <a:xfrm>
            <a:off x="8403232" y="6605736"/>
            <a:ext cx="730424" cy="252264"/>
          </a:xfrm>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实验内容</a:t>
            </a:r>
            <a:endParaRPr lang="en-US" dirty="0">
              <a:latin typeface="黑体" panose="02010609060101010101" pitchFamily="49" charset="-122"/>
              <a:ea typeface="黑体" panose="02010609060101010101" pitchFamily="49" charset="-122"/>
            </a:endParaRPr>
          </a:p>
        </p:txBody>
      </p:sp>
      <p:sp>
        <p:nvSpPr>
          <p:cNvPr id="3" name="Content Placeholder 2"/>
          <p:cNvSpPr>
            <a:spLocks noGrp="1"/>
          </p:cNvSpPr>
          <p:nvPr>
            <p:ph idx="1"/>
          </p:nvPr>
        </p:nvSpPr>
        <p:spPr/>
        <p:txBody>
          <a:bodyPr/>
          <a:lstStyle/>
          <a:p>
            <a:r>
              <a:rPr lang="zh-CN" altLang="en-US" dirty="0">
                <a:latin typeface="Cambria Math" panose="02040503050406030204" pitchFamily="18" charset="0"/>
                <a:ea typeface="黑体" panose="02010609060101010101" pitchFamily="49" charset="-122"/>
              </a:rPr>
              <a:t>具体实验步骤：</a:t>
            </a:r>
            <a:endParaRPr lang="en-US" altLang="zh-CN" dirty="0">
              <a:latin typeface="Cambria Math" panose="02040503050406030204" pitchFamily="18" charset="0"/>
              <a:ea typeface="Cambria Math" panose="02040503050406030204" pitchFamily="18" charset="0"/>
            </a:endParaRPr>
          </a:p>
          <a:p>
            <a:pPr lvl="1"/>
            <a:r>
              <a:rPr lang="en-US" altLang="zh-CN" dirty="0">
                <a:latin typeface="Cambria Math" panose="02040503050406030204" pitchFamily="18" charset="0"/>
                <a:ea typeface="Cambria Math" panose="02040503050406030204" pitchFamily="18" charset="0"/>
              </a:rPr>
              <a:t>1.2</a:t>
            </a:r>
            <a:r>
              <a:rPr lang="zh-CN" altLang="en-US" dirty="0">
                <a:latin typeface="Cambria Math" panose="02040503050406030204" pitchFamily="18" charset="0"/>
                <a:ea typeface="黑体" panose="02010609060101010101" pitchFamily="49" charset="-122"/>
              </a:rPr>
              <a:t>指令集：</a:t>
            </a:r>
            <a:endParaRPr lang="en-US" altLang="zh-CN" dirty="0">
              <a:latin typeface="Cambria Math" panose="02040503050406030204" pitchFamily="18" charset="0"/>
              <a:ea typeface="Cambria Math" panose="02040503050406030204" pitchFamily="18" charset="0"/>
            </a:endParaRPr>
          </a:p>
          <a:p>
            <a:pPr lvl="2"/>
            <a:r>
              <a:rPr lang="zh-CN" altLang="en-US" dirty="0">
                <a:latin typeface="Cambria Math" panose="02040503050406030204" pitchFamily="18" charset="0"/>
                <a:ea typeface="黑体" panose="02010609060101010101" pitchFamily="49" charset="-122"/>
              </a:rPr>
              <a:t>要注意指令集和硬件是相辅相成的。</a:t>
            </a:r>
            <a:endParaRPr lang="en-US" altLang="zh-CN" dirty="0">
              <a:latin typeface="Cambria Math" panose="02040503050406030204" pitchFamily="18" charset="0"/>
              <a:ea typeface="Cambria Math" panose="02040503050406030204" pitchFamily="18" charset="0"/>
            </a:endParaRPr>
          </a:p>
          <a:p>
            <a:pPr lvl="2"/>
            <a:r>
              <a:rPr lang="zh-CN" altLang="en-US" dirty="0">
                <a:latin typeface="Cambria Math" panose="02040503050406030204" pitchFamily="18" charset="0"/>
                <a:ea typeface="黑体" panose="02010609060101010101" pitchFamily="49" charset="-122"/>
              </a:rPr>
              <a:t>指令集到底设计成什么样，取决于你硬件能做成什么样，有什么能力。</a:t>
            </a:r>
            <a:endParaRPr lang="en-US" altLang="zh-CN" dirty="0">
              <a:latin typeface="Cambria Math" panose="02040503050406030204" pitchFamily="18" charset="0"/>
              <a:ea typeface="Cambria Math" panose="02040503050406030204" pitchFamily="18" charset="0"/>
            </a:endParaRPr>
          </a:p>
          <a:p>
            <a:pPr lvl="2"/>
            <a:endParaRPr lang="en-US" altLang="zh-CN" dirty="0">
              <a:latin typeface="Cambria Math" panose="02040503050406030204" pitchFamily="18" charset="0"/>
              <a:ea typeface="Cambria Math" panose="02040503050406030204" pitchFamily="18" charset="0"/>
            </a:endParaRPr>
          </a:p>
          <a:p>
            <a:pPr lvl="2"/>
            <a:r>
              <a:rPr lang="zh-CN" altLang="en-US" dirty="0">
                <a:latin typeface="Cambria Math" panose="02040503050406030204" pitchFamily="18" charset="0"/>
                <a:ea typeface="黑体" panose="02010609060101010101" pitchFamily="49" charset="-122"/>
              </a:rPr>
              <a:t>人 </a:t>
            </a:r>
            <a:r>
              <a:rPr lang="en-US" altLang="zh-CN" dirty="0">
                <a:latin typeface="Cambria Math" panose="02040503050406030204" pitchFamily="18" charset="0"/>
                <a:ea typeface="Cambria Math" panose="02040503050406030204" pitchFamily="18" charset="0"/>
              </a:rPr>
              <a:t>VS </a:t>
            </a:r>
            <a:r>
              <a:rPr lang="zh-CN" altLang="en-US" dirty="0">
                <a:latin typeface="Cambria Math" panose="02040503050406030204" pitchFamily="18" charset="0"/>
                <a:ea typeface="黑体" panose="02010609060101010101" pitchFamily="49" charset="-122"/>
              </a:rPr>
              <a:t>电子元器件？</a:t>
            </a:r>
            <a:endParaRPr lang="en-US" altLang="zh-CN" dirty="0">
              <a:latin typeface="Cambria Math" panose="02040503050406030204" pitchFamily="18" charset="0"/>
              <a:ea typeface="Cambria Math" panose="02040503050406030204" pitchFamily="18" charset="0"/>
            </a:endParaRPr>
          </a:p>
          <a:p>
            <a:pPr lvl="2"/>
            <a:endParaRPr lang="en-US" altLang="zh-CN" dirty="0">
              <a:latin typeface="Cambria Math" panose="02040503050406030204" pitchFamily="18" charset="0"/>
              <a:ea typeface="Cambria Math" panose="02040503050406030204" pitchFamily="18" charset="0"/>
            </a:endParaRPr>
          </a:p>
          <a:p>
            <a:pPr lvl="2"/>
            <a:r>
              <a:rPr lang="zh-CN" altLang="en-US" dirty="0">
                <a:latin typeface="Cambria Math" panose="02040503050406030204" pitchFamily="18" charset="0"/>
                <a:ea typeface="黑体" panose="02010609060101010101" pitchFamily="49" charset="-122"/>
              </a:rPr>
              <a:t>比如定义这样一条规则：</a:t>
            </a:r>
            <a:endParaRPr lang="en-US" altLang="zh-CN" dirty="0">
              <a:latin typeface="Cambria Math" panose="02040503050406030204" pitchFamily="18" charset="0"/>
              <a:ea typeface="Cambria Math" panose="02040503050406030204" pitchFamily="18" charset="0"/>
            </a:endParaRPr>
          </a:p>
          <a:p>
            <a:pPr lvl="2"/>
            <a:r>
              <a:rPr lang="en-US" altLang="zh-CN" dirty="0">
                <a:latin typeface="Cambria Math" panose="02040503050406030204" pitchFamily="18" charset="0"/>
                <a:ea typeface="Cambria Math" panose="02040503050406030204" pitchFamily="18" charset="0"/>
              </a:rPr>
              <a:t>change	</a:t>
            </a:r>
            <a:r>
              <a:rPr lang="zh-CN" altLang="en-US" dirty="0">
                <a:latin typeface="Cambria Math" panose="02040503050406030204" pitchFamily="18" charset="0"/>
                <a:ea typeface="黑体" panose="02010609060101010101" pitchFamily="49" charset="-122"/>
              </a:rPr>
              <a:t>状态</a:t>
            </a:r>
            <a:r>
              <a:rPr lang="en-US" altLang="zh-CN" dirty="0">
                <a:latin typeface="Cambria Math" panose="02040503050406030204" pitchFamily="18" charset="0"/>
                <a:ea typeface="Cambria Math" panose="02040503050406030204" pitchFamily="18" charset="0"/>
              </a:rPr>
              <a:t>1,	</a:t>
            </a:r>
            <a:r>
              <a:rPr lang="zh-CN" altLang="en-US" dirty="0">
                <a:latin typeface="Cambria Math" panose="02040503050406030204" pitchFamily="18" charset="0"/>
                <a:ea typeface="黑体" panose="02010609060101010101" pitchFamily="49" charset="-122"/>
              </a:rPr>
              <a:t>状态</a:t>
            </a:r>
            <a:r>
              <a:rPr lang="en-US" altLang="zh-CN" dirty="0">
                <a:latin typeface="Cambria Math" panose="02040503050406030204" pitchFamily="18" charset="0"/>
                <a:ea typeface="Cambria Math" panose="02040503050406030204" pitchFamily="18" charset="0"/>
              </a:rPr>
              <a:t>2</a:t>
            </a:r>
            <a:r>
              <a:rPr lang="zh-CN" altLang="en-US" dirty="0">
                <a:latin typeface="Cambria Math" panose="02040503050406030204" pitchFamily="18" charset="0"/>
                <a:ea typeface="黑体" panose="02010609060101010101" pitchFamily="49" charset="-122"/>
              </a:rPr>
              <a:t> </a:t>
            </a:r>
            <a:r>
              <a:rPr lang="en-US" altLang="zh-CN" dirty="0">
                <a:latin typeface="Cambria Math" panose="02040503050406030204" pitchFamily="18" charset="0"/>
                <a:ea typeface="Cambria Math" panose="02040503050406030204" pitchFamily="18" charset="0"/>
              </a:rPr>
              <a:t>	</a:t>
            </a:r>
            <a:r>
              <a:rPr lang="zh-CN" altLang="en-US" dirty="0">
                <a:latin typeface="Cambria Math" panose="02040503050406030204" pitchFamily="18" charset="0"/>
                <a:ea typeface="黑体" panose="02010609060101010101" pitchFamily="49" charset="-122"/>
              </a:rPr>
              <a:t>（状态应为｛蹲下、站着｝中的一个）</a:t>
            </a:r>
            <a:endParaRPr lang="zh-CN" altLang="en-US" dirty="0">
              <a:latin typeface="Cambria Math" panose="02040503050406030204" pitchFamily="18" charset="0"/>
              <a:ea typeface="黑体" panose="02010609060101010101" pitchFamily="49" charset="-122"/>
            </a:endParaRPr>
          </a:p>
          <a:p>
            <a:pPr lvl="2"/>
            <a:r>
              <a:rPr lang="zh-CN" altLang="en-US" dirty="0">
                <a:latin typeface="Cambria Math" panose="02040503050406030204" pitchFamily="18" charset="0"/>
                <a:ea typeface="黑体" panose="02010609060101010101" pitchFamily="49" charset="-122"/>
              </a:rPr>
              <a:t>操作过程：运算器找到存储器中从左往右第一个状态是状态</a:t>
            </a:r>
            <a:r>
              <a:rPr lang="en-US" altLang="zh-CN" dirty="0">
                <a:latin typeface="Cambria Math" panose="02040503050406030204" pitchFamily="18" charset="0"/>
                <a:ea typeface="Cambria Math" panose="02040503050406030204" pitchFamily="18" charset="0"/>
              </a:rPr>
              <a:t>1</a:t>
            </a:r>
            <a:r>
              <a:rPr lang="zh-CN" altLang="en-US" dirty="0">
                <a:latin typeface="Cambria Math" panose="02040503050406030204" pitchFamily="18" charset="0"/>
                <a:ea typeface="黑体" panose="02010609060101010101" pitchFamily="49" charset="-122"/>
              </a:rPr>
              <a:t>的人，让他变成状态</a:t>
            </a:r>
            <a:r>
              <a:rPr lang="en-US" altLang="zh-CN" dirty="0">
                <a:latin typeface="Cambria Math" panose="02040503050406030204" pitchFamily="18" charset="0"/>
                <a:ea typeface="Cambria Math" panose="02040503050406030204" pitchFamily="18" charset="0"/>
              </a:rPr>
              <a:t>2</a:t>
            </a:r>
            <a:r>
              <a:rPr lang="zh-CN" altLang="en-US" dirty="0">
                <a:latin typeface="Cambria Math" panose="02040503050406030204" pitchFamily="18" charset="0"/>
                <a:ea typeface="黑体" panose="02010609060101010101" pitchFamily="49" charset="-122"/>
              </a:rPr>
              <a:t>。</a:t>
            </a:r>
            <a:endParaRPr lang="zh-CN" altLang="en-US" dirty="0">
              <a:latin typeface="Cambria Math" panose="02040503050406030204" pitchFamily="18" charset="0"/>
              <a:ea typeface="黑体" panose="02010609060101010101" pitchFamily="49" charset="-122"/>
            </a:endParaRPr>
          </a:p>
          <a:p>
            <a:pPr lvl="2"/>
            <a:r>
              <a:rPr lang="zh-CN" altLang="en-US" dirty="0">
                <a:latin typeface="Cambria Math" panose="02040503050406030204" pitchFamily="18" charset="0"/>
                <a:ea typeface="黑体" panose="02010609060101010101" pitchFamily="49" charset="-122"/>
              </a:rPr>
              <a:t>指令：</a:t>
            </a:r>
            <a:r>
              <a:rPr lang="en-US" altLang="zh-CN" dirty="0">
                <a:latin typeface="Cambria Math" panose="02040503050406030204" pitchFamily="18" charset="0"/>
                <a:ea typeface="Cambria Math" panose="02040503050406030204" pitchFamily="18" charset="0"/>
              </a:rPr>
              <a:t>	change	</a:t>
            </a:r>
            <a:r>
              <a:rPr lang="zh-CN" altLang="en-US" dirty="0">
                <a:latin typeface="Cambria Math" panose="02040503050406030204" pitchFamily="18" charset="0"/>
                <a:ea typeface="黑体" panose="02010609060101010101" pitchFamily="49" charset="-122"/>
              </a:rPr>
              <a:t>站着，蹲下，屈臂等等</a:t>
            </a:r>
            <a:endParaRPr lang="zh-CN" altLang="en-US" dirty="0">
              <a:latin typeface="Cambria Math" panose="02040503050406030204" pitchFamily="18" charset="0"/>
              <a:ea typeface="黑体" panose="02010609060101010101" pitchFamily="49" charset="-122"/>
            </a:endParaRPr>
          </a:p>
        </p:txBody>
      </p:sp>
      <p:sp>
        <p:nvSpPr>
          <p:cNvPr id="4" name="灯片编号占位符 3"/>
          <p:cNvSpPr>
            <a:spLocks noGrp="1"/>
          </p:cNvSpPr>
          <p:nvPr>
            <p:ph type="sldNum" sz="quarter" idx="12"/>
          </p:nvPr>
        </p:nvSpPr>
        <p:spPr>
          <a:xfrm>
            <a:off x="8403232" y="6605736"/>
            <a:ext cx="730424" cy="252264"/>
          </a:xfrm>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实验内容</a:t>
            </a:r>
            <a:endParaRPr lang="en-US" dirty="0">
              <a:latin typeface="黑体" panose="02010609060101010101" pitchFamily="49" charset="-122"/>
              <a:ea typeface="黑体" panose="02010609060101010101" pitchFamily="49" charset="-122"/>
            </a:endParaRPr>
          </a:p>
        </p:txBody>
      </p:sp>
      <p:sp>
        <p:nvSpPr>
          <p:cNvPr id="3" name="Content Placeholder 2"/>
          <p:cNvSpPr>
            <a:spLocks noGrp="1"/>
          </p:cNvSpPr>
          <p:nvPr>
            <p:ph idx="1"/>
          </p:nvPr>
        </p:nvSpPr>
        <p:spPr/>
        <p:txBody>
          <a:bodyPr/>
          <a:lstStyle/>
          <a:p>
            <a:r>
              <a:rPr lang="zh-CN" altLang="en-US" dirty="0">
                <a:latin typeface="Cambria Math" panose="02040503050406030204" pitchFamily="18" charset="0"/>
                <a:ea typeface="黑体" panose="02010609060101010101" pitchFamily="49" charset="-122"/>
              </a:rPr>
              <a:t>具体实验步骤：</a:t>
            </a:r>
            <a:endParaRPr lang="en-US" altLang="zh-CN" dirty="0">
              <a:latin typeface="Cambria Math" panose="02040503050406030204" pitchFamily="18" charset="0"/>
              <a:ea typeface="Cambria Math" panose="02040503050406030204" pitchFamily="18" charset="0"/>
            </a:endParaRPr>
          </a:p>
          <a:p>
            <a:pPr lvl="1"/>
            <a:r>
              <a:rPr lang="en-US" altLang="zh-CN" dirty="0">
                <a:latin typeface="Cambria Math" panose="02040503050406030204" pitchFamily="18" charset="0"/>
                <a:ea typeface="Cambria Math" panose="02040503050406030204" pitchFamily="18" charset="0"/>
              </a:rPr>
              <a:t>2. </a:t>
            </a:r>
            <a:r>
              <a:rPr lang="zh-CN" altLang="en-US" dirty="0">
                <a:latin typeface="Cambria Math" panose="02040503050406030204" pitchFamily="18" charset="0"/>
                <a:ea typeface="黑体" panose="02010609060101010101" pitchFamily="49" charset="-122"/>
              </a:rPr>
              <a:t>根据</a:t>
            </a:r>
            <a:r>
              <a:rPr lang="zh-CN" altLang="en-US" dirty="0">
                <a:solidFill>
                  <a:srgbClr val="FF0000"/>
                </a:solidFill>
                <a:latin typeface="Cambria Math" panose="02040503050406030204" pitchFamily="18" charset="0"/>
                <a:ea typeface="黑体" panose="02010609060101010101" pitchFamily="49" charset="-122"/>
              </a:rPr>
              <a:t>指令集</a:t>
            </a:r>
            <a:r>
              <a:rPr lang="zh-CN" altLang="en-US" dirty="0">
                <a:latin typeface="Cambria Math" panose="02040503050406030204" pitchFamily="18" charset="0"/>
                <a:ea typeface="黑体" panose="02010609060101010101" pitchFamily="49" charset="-122"/>
              </a:rPr>
              <a:t>写出</a:t>
            </a:r>
            <a:r>
              <a:rPr lang="zh-CN" altLang="en-US" dirty="0">
                <a:solidFill>
                  <a:srgbClr val="FF0000"/>
                </a:solidFill>
                <a:latin typeface="Cambria Math" panose="02040503050406030204" pitchFamily="18" charset="0"/>
                <a:ea typeface="黑体" panose="02010609060101010101" pitchFamily="49" charset="-122"/>
              </a:rPr>
              <a:t>快速排序</a:t>
            </a:r>
            <a:r>
              <a:rPr lang="zh-CN" altLang="en-US" dirty="0">
                <a:latin typeface="Cambria Math" panose="02040503050406030204" pitchFamily="18" charset="0"/>
                <a:ea typeface="黑体" panose="02010609060101010101" pitchFamily="49" charset="-122"/>
              </a:rPr>
              <a:t>指令序列</a:t>
            </a:r>
            <a:endParaRPr lang="en-US" altLang="zh-CN" dirty="0">
              <a:latin typeface="Cambria Math" panose="02040503050406030204" pitchFamily="18" charset="0"/>
              <a:ea typeface="Cambria Math" panose="02040503050406030204" pitchFamily="18" charset="0"/>
            </a:endParaRPr>
          </a:p>
          <a:p>
            <a:pPr lvl="2">
              <a:spcBef>
                <a:spcPts val="1200"/>
              </a:spcBef>
            </a:pPr>
            <a:r>
              <a:rPr lang="zh-CN" altLang="en-US" dirty="0">
                <a:latin typeface="Cambria Math" panose="02040503050406030204" pitchFamily="18" charset="0"/>
                <a:ea typeface="黑体" panose="02010609060101010101" pitchFamily="49" charset="-122"/>
              </a:rPr>
              <a:t>同学们需要根据自己设计的指令集，构建一个指令序列，最终能在自己设计的班级排序计算机上完成快速排序。</a:t>
            </a:r>
            <a:endParaRPr lang="en-US" altLang="zh-CN" dirty="0">
              <a:latin typeface="Cambria Math" panose="02040503050406030204" pitchFamily="18" charset="0"/>
              <a:ea typeface="Cambria Math" panose="02040503050406030204" pitchFamily="18" charset="0"/>
            </a:endParaRPr>
          </a:p>
          <a:p>
            <a:pPr lvl="2">
              <a:spcBef>
                <a:spcPts val="1200"/>
              </a:spcBef>
            </a:pPr>
            <a:r>
              <a:rPr lang="zh-CN" altLang="en-US" dirty="0">
                <a:latin typeface="Cambria Math" panose="02040503050406030204" pitchFamily="18" charset="0"/>
                <a:ea typeface="黑体" panose="02010609060101010101" pitchFamily="49" charset="-122"/>
              </a:rPr>
              <a:t>可以做适当假设，比如参与排序的同学个数可认为存放在某个自己指定的位置。</a:t>
            </a:r>
            <a:endParaRPr lang="en-US" altLang="zh-CN" dirty="0">
              <a:latin typeface="Cambria Math" panose="02040503050406030204" pitchFamily="18" charset="0"/>
              <a:ea typeface="Cambria Math" panose="02040503050406030204" pitchFamily="18" charset="0"/>
            </a:endParaRPr>
          </a:p>
          <a:p>
            <a:pPr lvl="2">
              <a:spcBef>
                <a:spcPts val="1200"/>
              </a:spcBef>
            </a:pPr>
            <a:r>
              <a:rPr lang="zh-CN" altLang="en-US" dirty="0">
                <a:latin typeface="Cambria Math" panose="02040503050406030204" pitchFamily="18" charset="0"/>
                <a:ea typeface="黑体" panose="02010609060101010101" pitchFamily="49" charset="-122"/>
              </a:rPr>
              <a:t>此外，设计的指令序列需要保证以下三个正确性：</a:t>
            </a:r>
            <a:endParaRPr lang="zh-CN" altLang="en-US" dirty="0">
              <a:latin typeface="Cambria Math" panose="02040503050406030204" pitchFamily="18" charset="0"/>
              <a:ea typeface="黑体" panose="02010609060101010101" pitchFamily="49" charset="-122"/>
            </a:endParaRPr>
          </a:p>
          <a:p>
            <a:pPr lvl="3"/>
            <a:r>
              <a:rPr lang="zh-CN" altLang="en-US" dirty="0">
                <a:solidFill>
                  <a:srgbClr val="FF0000"/>
                </a:solidFill>
                <a:latin typeface="Cambria Math" panose="02040503050406030204" pitchFamily="18" charset="0"/>
                <a:ea typeface="黑体" panose="02010609060101010101" pitchFamily="49" charset="-122"/>
              </a:rPr>
              <a:t>结果</a:t>
            </a:r>
            <a:r>
              <a:rPr lang="zh-CN" altLang="en-US" dirty="0">
                <a:latin typeface="Cambria Math" panose="02040503050406030204" pitchFamily="18" charset="0"/>
                <a:ea typeface="黑体" panose="02010609060101010101" pitchFamily="49" charset="-122"/>
              </a:rPr>
              <a:t>正确（排序结果是正确的）；</a:t>
            </a:r>
            <a:endParaRPr lang="zh-CN" altLang="en-US" dirty="0">
              <a:latin typeface="Cambria Math" panose="02040503050406030204" pitchFamily="18" charset="0"/>
              <a:ea typeface="黑体" panose="02010609060101010101" pitchFamily="49" charset="-122"/>
            </a:endParaRPr>
          </a:p>
          <a:p>
            <a:pPr lvl="3"/>
            <a:r>
              <a:rPr lang="zh-CN" altLang="en-US" dirty="0">
                <a:solidFill>
                  <a:srgbClr val="FF0000"/>
                </a:solidFill>
                <a:latin typeface="Cambria Math" panose="02040503050406030204" pitchFamily="18" charset="0"/>
                <a:ea typeface="黑体" panose="02010609060101010101" pitchFamily="49" charset="-122"/>
              </a:rPr>
              <a:t>算法</a:t>
            </a:r>
            <a:r>
              <a:rPr lang="zh-CN" altLang="en-US" dirty="0">
                <a:latin typeface="Cambria Math" panose="02040503050406030204" pitchFamily="18" charset="0"/>
                <a:ea typeface="黑体" panose="02010609060101010101" pitchFamily="49" charset="-122"/>
              </a:rPr>
              <a:t>正确（正确执行了快速排序算法）；</a:t>
            </a:r>
            <a:endParaRPr lang="zh-CN" altLang="en-US" dirty="0">
              <a:latin typeface="Cambria Math" panose="02040503050406030204" pitchFamily="18" charset="0"/>
              <a:ea typeface="黑体" panose="02010609060101010101" pitchFamily="49" charset="-122"/>
            </a:endParaRPr>
          </a:p>
          <a:p>
            <a:pPr lvl="3"/>
            <a:r>
              <a:rPr lang="zh-CN" altLang="en-US" dirty="0">
                <a:solidFill>
                  <a:srgbClr val="FF0000"/>
                </a:solidFill>
                <a:latin typeface="Cambria Math" panose="02040503050406030204" pitchFamily="18" charset="0"/>
                <a:ea typeface="黑体" panose="02010609060101010101" pitchFamily="49" charset="-122"/>
              </a:rPr>
              <a:t>系统</a:t>
            </a:r>
            <a:r>
              <a:rPr lang="zh-CN" altLang="en-US" dirty="0">
                <a:latin typeface="Cambria Math" panose="02040503050406030204" pitchFamily="18" charset="0"/>
                <a:ea typeface="黑体" panose="02010609060101010101" pitchFamily="49" charset="-122"/>
              </a:rPr>
              <a:t>正确（确实是串行执行而不是并行执行的）。</a:t>
            </a:r>
            <a:endParaRPr lang="zh-CN" altLang="en-US" dirty="0">
              <a:latin typeface="Cambria Math" panose="02040503050406030204" pitchFamily="18" charset="0"/>
              <a:ea typeface="黑体" panose="02010609060101010101" pitchFamily="49" charset="-122"/>
            </a:endParaRPr>
          </a:p>
          <a:p>
            <a:pPr lvl="2"/>
            <a:endParaRPr lang="en-US" altLang="zh-CN" dirty="0">
              <a:latin typeface="Cambria Math" panose="02040503050406030204" pitchFamily="18" charset="0"/>
              <a:ea typeface="Cambria Math" panose="02040503050406030204" pitchFamily="18" charset="0"/>
            </a:endParaRPr>
          </a:p>
        </p:txBody>
      </p:sp>
      <p:sp>
        <p:nvSpPr>
          <p:cNvPr id="4" name="灯片编号占位符 3"/>
          <p:cNvSpPr>
            <a:spLocks noGrp="1"/>
          </p:cNvSpPr>
          <p:nvPr>
            <p:ph type="sldNum" sz="quarter" idx="12"/>
          </p:nvPr>
        </p:nvSpPr>
        <p:spPr>
          <a:xfrm>
            <a:off x="8403232" y="6605736"/>
            <a:ext cx="730424" cy="252264"/>
          </a:xfrm>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10" y="404813"/>
            <a:ext cx="8712968" cy="858490"/>
          </a:xfrm>
        </p:spPr>
        <p:txBody>
          <a:bodyPr/>
          <a:lstStyle/>
          <a:p>
            <a:r>
              <a:rPr lang="zh-CN" altLang="en-US" dirty="0">
                <a:latin typeface="黑体" panose="02010609060101010101" pitchFamily="49" charset="-122"/>
                <a:ea typeface="黑体" panose="02010609060101010101" pitchFamily="49" charset="-122"/>
              </a:rPr>
              <a:t>实验内容</a:t>
            </a:r>
            <a:endParaRPr lang="en-US" dirty="0">
              <a:latin typeface="黑体" panose="02010609060101010101" pitchFamily="49" charset="-122"/>
              <a:ea typeface="黑体" panose="02010609060101010101" pitchFamily="49" charset="-122"/>
            </a:endParaRPr>
          </a:p>
        </p:txBody>
      </p:sp>
      <p:sp>
        <p:nvSpPr>
          <p:cNvPr id="6" name="Content Placeholder 2"/>
          <p:cNvSpPr>
            <a:spLocks noGrp="1"/>
          </p:cNvSpPr>
          <p:nvPr>
            <p:ph idx="1"/>
          </p:nvPr>
        </p:nvSpPr>
        <p:spPr>
          <a:xfrm>
            <a:off x="395605" y="1485265"/>
            <a:ext cx="7886700" cy="3549650"/>
          </a:xfrm>
        </p:spPr>
        <p:txBody>
          <a:bodyPr>
            <a:normAutofit fontScale="77500" lnSpcReduction="20000"/>
          </a:bodyPr>
          <a:lstStyle/>
          <a:p>
            <a:r>
              <a:rPr lang="zh-CN" altLang="en-US" dirty="0">
                <a:latin typeface="Cambria Math" panose="02040503050406030204" pitchFamily="18" charset="0"/>
                <a:ea typeface="黑体" panose="02010609060101010101" pitchFamily="49" charset="-122"/>
              </a:rPr>
              <a:t>具体实验步骤：</a:t>
            </a:r>
            <a:endParaRPr lang="en-US" altLang="zh-CN" dirty="0">
              <a:latin typeface="Cambria Math" panose="02040503050406030204" pitchFamily="18" charset="0"/>
              <a:ea typeface="Cambria Math" panose="02040503050406030204" pitchFamily="18" charset="0"/>
            </a:endParaRPr>
          </a:p>
          <a:p>
            <a:pPr lvl="1"/>
            <a:r>
              <a:rPr lang="en-US" altLang="zh-CN" dirty="0">
                <a:latin typeface="Cambria Math" panose="02040503050406030204" pitchFamily="18" charset="0"/>
                <a:ea typeface="Cambria Math" panose="02040503050406030204" pitchFamily="18" charset="0"/>
              </a:rPr>
              <a:t>3. </a:t>
            </a:r>
            <a:r>
              <a:rPr lang="zh-CN" altLang="en-US" dirty="0">
                <a:latin typeface="Cambria Math" panose="02040503050406030204" pitchFamily="18" charset="0"/>
                <a:ea typeface="黑体" panose="02010609060101010101" pitchFamily="49" charset="-122"/>
              </a:rPr>
              <a:t>根据硬件、指令集和快速排序指令序列在草坪上进行</a:t>
            </a:r>
            <a:r>
              <a:rPr lang="zh-CN" altLang="en-US" dirty="0">
                <a:solidFill>
                  <a:srgbClr val="FF0000"/>
                </a:solidFill>
                <a:latin typeface="Cambria Math" panose="02040503050406030204" pitchFamily="18" charset="0"/>
                <a:ea typeface="黑体" panose="02010609060101010101" pitchFamily="49" charset="-122"/>
              </a:rPr>
              <a:t>实践</a:t>
            </a:r>
            <a:endParaRPr lang="en-US" altLang="zh-CN" dirty="0">
              <a:solidFill>
                <a:srgbClr val="FF0000"/>
              </a:solidFill>
              <a:latin typeface="Cambria Math" panose="02040503050406030204" pitchFamily="18" charset="0"/>
              <a:ea typeface="Cambria Math" panose="02040503050406030204" pitchFamily="18" charset="0"/>
            </a:endParaRPr>
          </a:p>
          <a:p>
            <a:pPr lvl="2"/>
            <a:r>
              <a:rPr lang="zh-CN" altLang="en-US" dirty="0">
                <a:latin typeface="Cambria Math" panose="02040503050406030204" pitchFamily="18" charset="0"/>
                <a:ea typeface="黑体" panose="02010609060101010101" pitchFamily="49" charset="-122"/>
              </a:rPr>
              <a:t>在“班级快速排序实验”的课程中，我们将组织同学们在草坪上进行实践。</a:t>
            </a:r>
            <a:endParaRPr lang="zh-CN" altLang="en-US" dirty="0">
              <a:latin typeface="Cambria Math" panose="02040503050406030204" pitchFamily="18" charset="0"/>
              <a:ea typeface="黑体" panose="02010609060101010101" pitchFamily="49" charset="-122"/>
            </a:endParaRPr>
          </a:p>
          <a:p>
            <a:pPr lvl="3"/>
            <a:r>
              <a:rPr lang="zh-CN" altLang="en-US" dirty="0">
                <a:latin typeface="Cambria Math" panose="02040503050406030204" pitchFamily="18" charset="0"/>
                <a:ea typeface="黑体" panose="02010609060101010101" pitchFamily="49" charset="-122"/>
              </a:rPr>
              <a:t>每</a:t>
            </a:r>
            <a:r>
              <a:rPr lang="en-US" altLang="zh-CN" dirty="0">
                <a:latin typeface="Cambria Math" panose="02040503050406030204" pitchFamily="18" charset="0"/>
                <a:ea typeface="Cambria Math" panose="02040503050406030204" pitchFamily="18" charset="0"/>
              </a:rPr>
              <a:t>4</a:t>
            </a:r>
            <a:r>
              <a:rPr lang="zh-CN" altLang="en-US" dirty="0">
                <a:latin typeface="Cambria Math" panose="02040503050406030204" pitchFamily="18" charset="0"/>
                <a:ea typeface="黑体" panose="02010609060101010101" pitchFamily="49" charset="-122"/>
              </a:rPr>
              <a:t>个小组结成一个大组，</a:t>
            </a:r>
            <a:r>
              <a:rPr lang="zh-CN" altLang="en-US" dirty="0">
                <a:latin typeface="Cambria Math" panose="02040503050406030204" pitchFamily="18" charset="0"/>
                <a:ea typeface="黑体" panose="02010609060101010101" pitchFamily="49" charset="-122"/>
                <a:sym typeface="+mn-ea"/>
              </a:rPr>
              <a:t>每班</a:t>
            </a:r>
            <a:r>
              <a:rPr lang="en-US" altLang="zh-CN" dirty="0">
                <a:latin typeface="Cambria Math" panose="02040503050406030204" pitchFamily="18" charset="0"/>
                <a:ea typeface="Cambria Math" panose="02040503050406030204" pitchFamily="18" charset="0"/>
                <a:sym typeface="+mn-ea"/>
              </a:rPr>
              <a:t>2</a:t>
            </a:r>
            <a:r>
              <a:rPr lang="zh-CN" altLang="en-US" dirty="0">
                <a:latin typeface="Cambria Math" panose="02040503050406030204" pitchFamily="18" charset="0"/>
                <a:ea typeface="黑体" panose="02010609060101010101" pitchFamily="49" charset="-122"/>
                <a:sym typeface="+mn-ea"/>
              </a:rPr>
              <a:t>个大组，</a:t>
            </a:r>
            <a:r>
              <a:rPr lang="zh-CN" altLang="en-US" dirty="0">
                <a:latin typeface="Cambria Math" panose="02040503050406030204" pitchFamily="18" charset="0"/>
                <a:ea typeface="黑体" panose="02010609060101010101" pitchFamily="49" charset="-122"/>
              </a:rPr>
              <a:t>共形成</a:t>
            </a:r>
            <a:r>
              <a:rPr lang="en-US" altLang="zh-CN" dirty="0">
                <a:latin typeface="Cambria Math" panose="02040503050406030204" pitchFamily="18" charset="0"/>
                <a:ea typeface="黑体" panose="02010609060101010101" pitchFamily="49" charset="-122"/>
              </a:rPr>
              <a:t>16</a:t>
            </a:r>
            <a:r>
              <a:rPr lang="zh-CN" altLang="en-US" dirty="0">
                <a:latin typeface="Cambria Math" panose="02040503050406030204" pitchFamily="18" charset="0"/>
                <a:ea typeface="黑体" panose="02010609060101010101" pitchFamily="49" charset="-122"/>
              </a:rPr>
              <a:t>大组。</a:t>
            </a:r>
            <a:endParaRPr lang="en-US" altLang="zh-CN" dirty="0">
              <a:latin typeface="Cambria Math" panose="02040503050406030204" pitchFamily="18" charset="0"/>
              <a:ea typeface="Cambria Math" panose="02040503050406030204" pitchFamily="18" charset="0"/>
            </a:endParaRPr>
          </a:p>
          <a:p>
            <a:pPr lvl="3"/>
            <a:r>
              <a:rPr lang="zh-CN" altLang="en-US" dirty="0">
                <a:latin typeface="Cambria Math" panose="02040503050406030204" pitchFamily="18" charset="0"/>
                <a:ea typeface="黑体" panose="02010609060101010101" pitchFamily="49" charset="-122"/>
              </a:rPr>
              <a:t>每个大组依次使用设计的硬件、指令集和指令序列进行</a:t>
            </a:r>
            <a:r>
              <a:rPr lang="en-US" altLang="zh-CN" dirty="0">
                <a:latin typeface="Cambria Math" panose="02040503050406030204" pitchFamily="18" charset="0"/>
                <a:ea typeface="Cambria Math" panose="02040503050406030204" pitchFamily="18" charset="0"/>
              </a:rPr>
              <a:t>1</a:t>
            </a:r>
            <a:r>
              <a:rPr lang="zh-CN" altLang="en-US" dirty="0">
                <a:latin typeface="Cambria Math" panose="02040503050406030204" pitchFamily="18" charset="0"/>
                <a:ea typeface="黑体" panose="02010609060101010101" pitchFamily="49" charset="-122"/>
              </a:rPr>
              <a:t>遍排序。</a:t>
            </a:r>
            <a:endParaRPr lang="zh-CN" altLang="en-US" dirty="0">
              <a:latin typeface="Cambria Math" panose="02040503050406030204" pitchFamily="18" charset="0"/>
              <a:ea typeface="黑体" panose="02010609060101010101" pitchFamily="49" charset="-122"/>
            </a:endParaRPr>
          </a:p>
          <a:p>
            <a:pPr lvl="3">
              <a:spcBef>
                <a:spcPts val="600"/>
              </a:spcBef>
            </a:pPr>
            <a:r>
              <a:rPr lang="zh-CN" altLang="en-US" dirty="0">
                <a:latin typeface="Cambria Math" panose="02040503050406030204" pitchFamily="18" charset="0"/>
                <a:ea typeface="楷体" panose="02010609060101010101" pitchFamily="49" charset="-122"/>
              </a:rPr>
              <a:t>使用某个小组的方案时，该小组中出若干同学充当</a:t>
            </a:r>
            <a:r>
              <a:rPr lang="zh-CN" altLang="en-US" dirty="0">
                <a:solidFill>
                  <a:srgbClr val="FF0000"/>
                </a:solidFill>
                <a:latin typeface="Cambria Math" panose="02040503050406030204" pitchFamily="18" charset="0"/>
                <a:ea typeface="楷体" panose="02010609060101010101" pitchFamily="49" charset="-122"/>
              </a:rPr>
              <a:t>控制器</a:t>
            </a:r>
            <a:r>
              <a:rPr lang="zh-CN" altLang="en-US" dirty="0">
                <a:latin typeface="Cambria Math" panose="02040503050406030204" pitchFamily="18" charset="0"/>
                <a:ea typeface="楷体" panose="02010609060101010101" pitchFamily="49" charset="-122"/>
              </a:rPr>
              <a:t>以及必要时充当</a:t>
            </a:r>
            <a:r>
              <a:rPr lang="zh-CN" altLang="en-US" dirty="0">
                <a:solidFill>
                  <a:srgbClr val="FF0000"/>
                </a:solidFill>
                <a:latin typeface="Cambria Math" panose="02040503050406030204" pitchFamily="18" charset="0"/>
                <a:ea typeface="楷体" panose="02010609060101010101" pitchFamily="49" charset="-122"/>
              </a:rPr>
              <a:t>其他硬件；</a:t>
            </a:r>
            <a:endParaRPr lang="en-US" altLang="zh-CN" dirty="0">
              <a:latin typeface="Cambria Math" panose="02040503050406030204" pitchFamily="18" charset="0"/>
              <a:ea typeface="楷体" panose="02010609060101010101" pitchFamily="49" charset="-122"/>
            </a:endParaRPr>
          </a:p>
          <a:p>
            <a:pPr marL="1371600" lvl="3" indent="0">
              <a:spcBef>
                <a:spcPts val="600"/>
              </a:spcBef>
              <a:buNone/>
            </a:pPr>
            <a:r>
              <a:rPr lang="en-US" altLang="zh-CN" dirty="0">
                <a:latin typeface="Cambria Math" panose="02040503050406030204" pitchFamily="18" charset="0"/>
                <a:ea typeface="楷体" panose="02010609060101010101" pitchFamily="49" charset="-122"/>
              </a:rPr>
              <a:t>     </a:t>
            </a:r>
            <a:r>
              <a:rPr lang="zh-CN" altLang="en-US" dirty="0">
                <a:latin typeface="Cambria Math" panose="02040503050406030204" pitchFamily="18" charset="0"/>
                <a:ea typeface="楷体" panose="02010609060101010101" pitchFamily="49" charset="-122"/>
              </a:rPr>
              <a:t>同时出一名同学充当</a:t>
            </a:r>
            <a:r>
              <a:rPr lang="zh-CN" altLang="en-US" dirty="0">
                <a:solidFill>
                  <a:srgbClr val="FF0000"/>
                </a:solidFill>
                <a:latin typeface="Cambria Math" panose="02040503050406030204" pitchFamily="18" charset="0"/>
                <a:ea typeface="楷体" panose="02010609060101010101" pitchFamily="49" charset="-122"/>
              </a:rPr>
              <a:t>监控器</a:t>
            </a:r>
            <a:r>
              <a:rPr lang="zh-CN" altLang="en-US" dirty="0">
                <a:latin typeface="Cambria Math" panose="02040503050406030204" pitchFamily="18" charset="0"/>
                <a:ea typeface="楷体" panose="02010609060101010101" pitchFamily="49" charset="-122"/>
              </a:rPr>
              <a:t>，</a:t>
            </a:r>
            <a:r>
              <a:rPr lang="zh-CN" altLang="en-US" dirty="0">
                <a:solidFill>
                  <a:srgbClr val="FF0000"/>
                </a:solidFill>
                <a:latin typeface="Cambria Math" panose="02040503050406030204" pitchFamily="18" charset="0"/>
                <a:ea typeface="楷体" panose="02010609060101010101" pitchFamily="49" charset="-122"/>
              </a:rPr>
              <a:t>拍照</a:t>
            </a:r>
            <a:r>
              <a:rPr lang="zh-CN" altLang="en-US" dirty="0">
                <a:latin typeface="Cambria Math" panose="02040503050406030204" pitchFamily="18" charset="0"/>
                <a:ea typeface="楷体" panose="02010609060101010101" pitchFamily="49" charset="-122"/>
              </a:rPr>
              <a:t>记录排序过程；</a:t>
            </a:r>
            <a:endParaRPr lang="en-US" altLang="zh-CN" dirty="0">
              <a:latin typeface="Cambria Math" panose="02040503050406030204" pitchFamily="18" charset="0"/>
              <a:ea typeface="楷体" panose="02010609060101010101" pitchFamily="49" charset="-122"/>
            </a:endParaRPr>
          </a:p>
          <a:p>
            <a:pPr marL="1371600" lvl="3" indent="0">
              <a:spcBef>
                <a:spcPts val="600"/>
              </a:spcBef>
              <a:buNone/>
            </a:pPr>
            <a:r>
              <a:rPr lang="zh-CN" altLang="en-US" dirty="0">
                <a:latin typeface="Cambria Math" panose="02040503050406030204" pitchFamily="18" charset="0"/>
                <a:ea typeface="楷体" panose="02010609060101010101" pitchFamily="49" charset="-122"/>
              </a:rPr>
              <a:t>     再从非该小组的同学中选一人作为</a:t>
            </a:r>
            <a:r>
              <a:rPr lang="zh-CN" altLang="en-US" dirty="0">
                <a:solidFill>
                  <a:srgbClr val="FF0000"/>
                </a:solidFill>
                <a:latin typeface="Cambria Math" panose="02040503050406030204" pitchFamily="18" charset="0"/>
                <a:ea typeface="楷体" panose="02010609060101010101" pitchFamily="49" charset="-122"/>
              </a:rPr>
              <a:t>监督器</a:t>
            </a:r>
            <a:r>
              <a:rPr lang="zh-CN" altLang="en-US" dirty="0">
                <a:latin typeface="Cambria Math" panose="02040503050406030204" pitchFamily="18" charset="0"/>
                <a:ea typeface="楷体" panose="02010609060101010101" pitchFamily="49" charset="-122"/>
              </a:rPr>
              <a:t>，监督控制器是否按照该小组的设计方案按序执行指令；</a:t>
            </a:r>
            <a:r>
              <a:rPr lang="zh-CN" altLang="en-US" dirty="0">
                <a:solidFill>
                  <a:srgbClr val="FF0000"/>
                </a:solidFill>
                <a:latin typeface="Cambria Math" panose="02040503050406030204" pitchFamily="18" charset="0"/>
                <a:ea typeface="楷体" panose="02010609060101010101" pitchFamily="49" charset="-122"/>
              </a:rPr>
              <a:t>监督器</a:t>
            </a:r>
            <a:r>
              <a:rPr lang="zh-CN" altLang="en-US" dirty="0">
                <a:latin typeface="Cambria Math" panose="02040503050406030204" pitchFamily="18" charset="0"/>
                <a:ea typeface="楷体" panose="02010609060101010101" pitchFamily="49" charset="-122"/>
              </a:rPr>
              <a:t>要记录下整个过程的运行步数，之后汇报给该小组成员记录下来；</a:t>
            </a:r>
            <a:endParaRPr lang="en-US" altLang="zh-CN" dirty="0">
              <a:latin typeface="Cambria Math" panose="02040503050406030204" pitchFamily="18" charset="0"/>
              <a:ea typeface="楷体" panose="02010609060101010101" pitchFamily="49" charset="-122"/>
            </a:endParaRPr>
          </a:p>
          <a:p>
            <a:pPr marL="1371600" lvl="3" indent="0">
              <a:spcBef>
                <a:spcPts val="600"/>
              </a:spcBef>
              <a:buNone/>
            </a:pPr>
            <a:r>
              <a:rPr lang="en-US" altLang="zh-CN" dirty="0">
                <a:latin typeface="Cambria Math" panose="02040503050406030204" pitchFamily="18" charset="0"/>
                <a:ea typeface="楷体" panose="02010609060101010101" pitchFamily="49" charset="-122"/>
              </a:rPr>
              <a:t>     </a:t>
            </a:r>
            <a:r>
              <a:rPr lang="zh-CN" altLang="en-US" dirty="0">
                <a:latin typeface="Cambria Math" panose="02040503050406030204" pitchFamily="18" charset="0"/>
                <a:ea typeface="楷体" panose="02010609060101010101" pitchFamily="49" charset="-122"/>
              </a:rPr>
              <a:t>其余同学充当</a:t>
            </a:r>
            <a:r>
              <a:rPr lang="zh-CN" altLang="en-US" dirty="0">
                <a:solidFill>
                  <a:srgbClr val="FF0000"/>
                </a:solidFill>
                <a:latin typeface="Cambria Math" panose="02040503050406030204" pitchFamily="18" charset="0"/>
                <a:ea typeface="楷体" panose="02010609060101010101" pitchFamily="49" charset="-122"/>
              </a:rPr>
              <a:t>待排序数据</a:t>
            </a:r>
            <a:r>
              <a:rPr lang="zh-CN" altLang="en-US" dirty="0">
                <a:latin typeface="Cambria Math" panose="02040503050406030204" pitchFamily="18" charset="0"/>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pPr lvl="3"/>
            <a:r>
              <a:rPr lang="zh-CN" altLang="en-US" dirty="0">
                <a:latin typeface="Cambria Math" panose="02040503050406030204" pitchFamily="18" charset="0"/>
                <a:ea typeface="黑体" panose="02010609060101010101" pitchFamily="49" charset="-122"/>
              </a:rPr>
              <a:t>同学记录数据，课后用于分析。</a:t>
            </a:r>
            <a:endParaRPr lang="en-US" altLang="zh-CN" dirty="0">
              <a:latin typeface="Cambria Math" panose="02040503050406030204" pitchFamily="18" charset="0"/>
              <a:ea typeface="黑体" panose="02010609060101010101" pitchFamily="49" charset="-122"/>
            </a:endParaRPr>
          </a:p>
          <a:p>
            <a:pPr lvl="3"/>
            <a:r>
              <a:rPr lang="zh-CN" altLang="en-US" dirty="0">
                <a:latin typeface="Cambria Math" panose="02040503050406030204" pitchFamily="18" charset="0"/>
                <a:ea typeface="黑体" panose="02010609060101010101" pitchFamily="49" charset="-122"/>
              </a:rPr>
              <a:t>注意：快排过程中需要产生随机数，因此设计中应指明由哪个部件产生随机数。</a:t>
            </a:r>
            <a:endParaRPr lang="en-US" altLang="zh-CN" dirty="0">
              <a:latin typeface="黑体" panose="02010609060101010101" pitchFamily="49" charset="-122"/>
              <a:ea typeface="黑体" panose="02010609060101010101" pitchFamily="49" charset="-122"/>
            </a:endParaRPr>
          </a:p>
          <a:p>
            <a:pPr lvl="3"/>
            <a:r>
              <a:rPr lang="zh-CN" altLang="en-US" dirty="0">
                <a:latin typeface="黑体" panose="02010609060101010101" pitchFamily="49" charset="-122"/>
                <a:ea typeface="黑体" panose="02010609060101010101" pitchFamily="49" charset="-122"/>
              </a:rPr>
              <a:t>注意：模拟时应遵循模拟规范。（具体参见学生讲义。）</a:t>
            </a:r>
            <a:endParaRPr lang="en-US" altLang="zh-CN" dirty="0">
              <a:latin typeface="黑体" panose="02010609060101010101" pitchFamily="49" charset="-122"/>
              <a:ea typeface="黑体" panose="02010609060101010101" pitchFamily="49" charset="-122"/>
            </a:endParaRPr>
          </a:p>
        </p:txBody>
      </p:sp>
      <p:sp>
        <p:nvSpPr>
          <p:cNvPr id="3" name="文本框 2"/>
          <p:cNvSpPr txBox="1"/>
          <p:nvPr/>
        </p:nvSpPr>
        <p:spPr>
          <a:xfrm>
            <a:off x="395605" y="5229225"/>
            <a:ext cx="8620125" cy="1198880"/>
          </a:xfrm>
          <a:prstGeom prst="rect">
            <a:avLst/>
          </a:prstGeom>
          <a:noFill/>
        </p:spPr>
        <p:txBody>
          <a:bodyPr wrap="square" rtlCol="0">
            <a:spAutoFit/>
          </a:bodyPr>
          <a:lstStyle/>
          <a:p>
            <a:pPr lvl="2">
              <a:spcBef>
                <a:spcPts val="1200"/>
              </a:spcBef>
            </a:pPr>
            <a:r>
              <a:rPr lang="zh-CN" altLang="en-US" dirty="0">
                <a:latin typeface="Cambria Math" panose="02040503050406030204" pitchFamily="18" charset="0"/>
                <a:ea typeface="黑体" panose="02010609060101010101" pitchFamily="49" charset="-122"/>
                <a:sym typeface="+mn-ea"/>
              </a:rPr>
              <a:t>评优依据为：</a:t>
            </a:r>
            <a:endParaRPr lang="en-US" altLang="zh-CN" dirty="0">
              <a:latin typeface="Cambria Math" panose="02040503050406030204" pitchFamily="18" charset="0"/>
              <a:ea typeface="Cambria Math" panose="02040503050406030204" pitchFamily="18" charset="0"/>
            </a:endParaRPr>
          </a:p>
          <a:p>
            <a:pPr lvl="3"/>
            <a:r>
              <a:rPr lang="zh-CN" altLang="en-US" dirty="0">
                <a:latin typeface="Cambria Math" panose="02040503050406030204" pitchFamily="18" charset="0"/>
                <a:ea typeface="黑体" panose="02010609060101010101" pitchFamily="49" charset="-122"/>
                <a:sym typeface="+mn-ea"/>
              </a:rPr>
              <a:t>正确性：先根据“</a:t>
            </a:r>
            <a:r>
              <a:rPr lang="zh-CN" altLang="en-US" dirty="0">
                <a:solidFill>
                  <a:srgbClr val="FF0000"/>
                </a:solidFill>
                <a:latin typeface="Cambria Math" panose="02040503050406030204" pitchFamily="18" charset="0"/>
                <a:ea typeface="黑体" panose="02010609060101010101" pitchFamily="49" charset="-122"/>
                <a:sym typeface="+mn-ea"/>
              </a:rPr>
              <a:t>结果</a:t>
            </a:r>
            <a:r>
              <a:rPr lang="zh-CN" altLang="en-US" dirty="0">
                <a:latin typeface="Cambria Math" panose="02040503050406030204" pitchFamily="18" charset="0"/>
                <a:ea typeface="黑体" panose="02010609060101010101" pitchFamily="49" charset="-122"/>
                <a:sym typeface="+mn-ea"/>
              </a:rPr>
              <a:t>正确、</a:t>
            </a:r>
            <a:r>
              <a:rPr lang="zh-CN" altLang="en-US" dirty="0">
                <a:solidFill>
                  <a:srgbClr val="FF0000"/>
                </a:solidFill>
                <a:latin typeface="Cambria Math" panose="02040503050406030204" pitchFamily="18" charset="0"/>
                <a:ea typeface="黑体" panose="02010609060101010101" pitchFamily="49" charset="-122"/>
                <a:sym typeface="+mn-ea"/>
              </a:rPr>
              <a:t>算法</a:t>
            </a:r>
            <a:r>
              <a:rPr lang="zh-CN" altLang="en-US" dirty="0">
                <a:latin typeface="Cambria Math" panose="02040503050406030204" pitchFamily="18" charset="0"/>
                <a:ea typeface="黑体" panose="02010609060101010101" pitchFamily="49" charset="-122"/>
                <a:sym typeface="+mn-ea"/>
              </a:rPr>
              <a:t>正确、</a:t>
            </a:r>
            <a:r>
              <a:rPr lang="zh-CN" altLang="en-US" dirty="0">
                <a:solidFill>
                  <a:srgbClr val="FF0000"/>
                </a:solidFill>
                <a:latin typeface="Cambria Math" panose="02040503050406030204" pitchFamily="18" charset="0"/>
                <a:ea typeface="黑体" panose="02010609060101010101" pitchFamily="49" charset="-122"/>
                <a:sym typeface="+mn-ea"/>
              </a:rPr>
              <a:t>系统</a:t>
            </a:r>
            <a:r>
              <a:rPr lang="zh-CN" altLang="en-US" dirty="0">
                <a:latin typeface="Cambria Math" panose="02040503050406030204" pitchFamily="18" charset="0"/>
                <a:ea typeface="黑体" panose="02010609060101010101" pitchFamily="49" charset="-122"/>
                <a:sym typeface="+mn-ea"/>
              </a:rPr>
              <a:t>正确”进行比较；</a:t>
            </a:r>
            <a:endParaRPr lang="en-US" altLang="zh-CN" dirty="0">
              <a:latin typeface="Cambria Math" panose="02040503050406030204" pitchFamily="18" charset="0"/>
              <a:ea typeface="Cambria Math" panose="02040503050406030204" pitchFamily="18" charset="0"/>
            </a:endParaRPr>
          </a:p>
          <a:p>
            <a:pPr lvl="3"/>
            <a:r>
              <a:rPr lang="zh-CN" altLang="en-US" dirty="0">
                <a:latin typeface="Cambria Math" panose="02040503050406030204" pitchFamily="18" charset="0"/>
                <a:ea typeface="黑体" panose="02010609060101010101" pitchFamily="49" charset="-122"/>
                <a:sym typeface="+mn-ea"/>
              </a:rPr>
              <a:t>执行性：执行过程应</a:t>
            </a:r>
            <a:r>
              <a:rPr lang="zh-CN" altLang="en-US" dirty="0">
                <a:solidFill>
                  <a:srgbClr val="FF0000"/>
                </a:solidFill>
                <a:latin typeface="Cambria Math" panose="02040503050406030204" pitchFamily="18" charset="0"/>
                <a:ea typeface="黑体" panose="02010609060101010101" pitchFamily="49" charset="-122"/>
                <a:sym typeface="+mn-ea"/>
              </a:rPr>
              <a:t>遵从</a:t>
            </a:r>
            <a:r>
              <a:rPr lang="zh-CN" altLang="en-US" dirty="0">
                <a:latin typeface="Cambria Math" panose="02040503050406030204" pitchFamily="18" charset="0"/>
                <a:ea typeface="黑体" panose="02010609060101010101" pitchFamily="49" charset="-122"/>
                <a:sym typeface="+mn-ea"/>
              </a:rPr>
              <a:t>设计方案；</a:t>
            </a:r>
            <a:endParaRPr lang="en-US" altLang="zh-CN" dirty="0">
              <a:latin typeface="Cambria Math" panose="02040503050406030204" pitchFamily="18" charset="0"/>
              <a:ea typeface="Cambria Math" panose="02040503050406030204" pitchFamily="18" charset="0"/>
            </a:endParaRPr>
          </a:p>
          <a:p>
            <a:pPr lvl="3"/>
            <a:r>
              <a:rPr lang="zh-CN" altLang="en-US" dirty="0">
                <a:latin typeface="Cambria Math" panose="02040503050406030204" pitchFamily="18" charset="0"/>
                <a:ea typeface="黑体" panose="02010609060101010101" pitchFamily="49" charset="-122"/>
                <a:sym typeface="+mn-ea"/>
              </a:rPr>
              <a:t>创新性：思路</a:t>
            </a:r>
            <a:r>
              <a:rPr lang="zh-CN" altLang="en-US" dirty="0">
                <a:solidFill>
                  <a:srgbClr val="FF0000"/>
                </a:solidFill>
                <a:latin typeface="Cambria Math" panose="02040503050406030204" pitchFamily="18" charset="0"/>
                <a:ea typeface="黑体" panose="02010609060101010101" pitchFamily="49" charset="-122"/>
                <a:sym typeface="+mn-ea"/>
              </a:rPr>
              <a:t>新奇</a:t>
            </a:r>
            <a:r>
              <a:rPr lang="zh-CN" altLang="en-US" dirty="0">
                <a:latin typeface="Cambria Math" panose="02040503050406030204" pitchFamily="18" charset="0"/>
                <a:ea typeface="黑体" panose="02010609060101010101" pitchFamily="49" charset="-122"/>
                <a:sym typeface="+mn-ea"/>
              </a:rPr>
              <a:t>。</a:t>
            </a:r>
            <a:endParaRPr lang="zh-CN" altLang="en-US"/>
          </a:p>
        </p:txBody>
      </p:sp>
      <p:sp>
        <p:nvSpPr>
          <p:cNvPr id="5" name="灯片编号占位符 3"/>
          <p:cNvSpPr>
            <a:spLocks noGrp="1"/>
          </p:cNvSpPr>
          <p:nvPr>
            <p:ph type="sldNum" sz="quarter" idx="12"/>
          </p:nvPr>
        </p:nvSpPr>
        <p:spPr>
          <a:xfrm>
            <a:off x="8403232" y="6605736"/>
            <a:ext cx="730424" cy="252264"/>
          </a:xfrm>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box(in)">
                                      <p:cBhvr>
                                        <p:cTn id="4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实验内容</a:t>
            </a:r>
            <a:endParaRPr lang="en-US" dirty="0">
              <a:latin typeface="黑体" panose="02010609060101010101" pitchFamily="49" charset="-122"/>
              <a:ea typeface="黑体" panose="02010609060101010101" pitchFamily="49" charset="-122"/>
            </a:endParaRPr>
          </a:p>
        </p:txBody>
      </p:sp>
      <p:sp>
        <p:nvSpPr>
          <p:cNvPr id="3" name="Content Placeholder 2"/>
          <p:cNvSpPr>
            <a:spLocks noGrp="1"/>
          </p:cNvSpPr>
          <p:nvPr>
            <p:ph idx="1"/>
          </p:nvPr>
        </p:nvSpPr>
        <p:spPr/>
        <p:txBody>
          <a:bodyPr/>
          <a:lstStyle/>
          <a:p>
            <a:r>
              <a:rPr lang="zh-CN" altLang="en-US" dirty="0">
                <a:latin typeface="黑体" panose="02010609060101010101" pitchFamily="49" charset="-122"/>
                <a:ea typeface="黑体" panose="02010609060101010101" pitchFamily="49" charset="-122"/>
              </a:rPr>
              <a:t>实验注意事项：</a:t>
            </a:r>
            <a:endParaRPr lang="en-US" altLang="zh-CN" dirty="0">
              <a:latin typeface="黑体" panose="02010609060101010101" pitchFamily="49" charset="-122"/>
              <a:ea typeface="黑体" panose="02010609060101010101" pitchFamily="49" charset="-122"/>
            </a:endParaRPr>
          </a:p>
          <a:p>
            <a:pPr lvl="1">
              <a:spcBef>
                <a:spcPts val="1200"/>
              </a:spcBef>
            </a:pPr>
            <a:r>
              <a:rPr lang="zh-CN" altLang="en-US" dirty="0">
                <a:latin typeface="黑体" panose="02010609060101010101" pitchFamily="49" charset="-122"/>
                <a:ea typeface="黑体" panose="02010609060101010101" pitchFamily="49" charset="-122"/>
              </a:rPr>
              <a:t>注意</a:t>
            </a:r>
            <a:r>
              <a:rPr lang="en-US" altLang="zh-CN" dirty="0">
                <a:latin typeface="黑体" panose="02010609060101010101" pitchFamily="49" charset="-122"/>
                <a:ea typeface="黑体" panose="02010609060101010101" pitchFamily="49" charset="-122"/>
              </a:rPr>
              <a:t>5</a:t>
            </a:r>
            <a:r>
              <a:rPr lang="zh-CN" altLang="en-US" dirty="0">
                <a:latin typeface="黑体" panose="02010609060101010101" pitchFamily="49" charset="-122"/>
                <a:ea typeface="黑体" panose="02010609060101010101" pitchFamily="49" charset="-122"/>
              </a:rPr>
              <a:t>月</a:t>
            </a:r>
            <a:r>
              <a:rPr lang="en-US" altLang="zh-CN" dirty="0">
                <a:latin typeface="黑体" panose="02010609060101010101" pitchFamily="49" charset="-122"/>
                <a:ea typeface="黑体" panose="02010609060101010101" pitchFamily="49" charset="-122"/>
              </a:rPr>
              <a:t>14</a:t>
            </a:r>
            <a:r>
              <a:rPr lang="zh-CN" altLang="en-US" dirty="0">
                <a:latin typeface="黑体" panose="02010609060101010101" pitchFamily="49" charset="-122"/>
                <a:ea typeface="黑体" panose="02010609060101010101" pitchFamily="49" charset="-122"/>
              </a:rPr>
              <a:t>日实验课程前需尽量</a:t>
            </a:r>
            <a:r>
              <a:rPr lang="zh-CN" altLang="en-US" dirty="0">
                <a:solidFill>
                  <a:srgbClr val="FF0000"/>
                </a:solidFill>
                <a:latin typeface="黑体" panose="02010609060101010101" pitchFamily="49" charset="-122"/>
                <a:ea typeface="黑体" panose="02010609060101010101" pitchFamily="49" charset="-122"/>
              </a:rPr>
              <a:t>熟悉现场操作</a:t>
            </a:r>
            <a:r>
              <a:rPr lang="zh-CN" altLang="en-US" dirty="0">
                <a:latin typeface="黑体" panose="02010609060101010101" pitchFamily="49" charset="-122"/>
                <a:ea typeface="黑体" panose="02010609060101010101" pitchFamily="49" charset="-122"/>
              </a:rPr>
              <a:t>，以便节约现场时间。</a:t>
            </a:r>
            <a:endParaRPr lang="zh-CN" altLang="en-US" dirty="0">
              <a:latin typeface="黑体" panose="02010609060101010101" pitchFamily="49" charset="-122"/>
              <a:ea typeface="黑体" panose="02010609060101010101" pitchFamily="49" charset="-122"/>
            </a:endParaRPr>
          </a:p>
          <a:p>
            <a:pPr lvl="2">
              <a:spcBef>
                <a:spcPts val="1200"/>
              </a:spcBef>
            </a:pPr>
            <a:r>
              <a:rPr lang="zh-CN" altLang="en-US" sz="2400" dirty="0">
                <a:latin typeface="黑体" panose="02010609060101010101" pitchFamily="49" charset="-122"/>
                <a:ea typeface="黑体" panose="02010609060101010101" pitchFamily="49" charset="-122"/>
                <a:sym typeface="+mn-ea"/>
              </a:rPr>
              <a:t>在室外课程开始前，每个小组应明确在执行你们的设计时</a:t>
            </a:r>
            <a:r>
              <a:rPr lang="zh-CN" altLang="en-US" sz="2400" dirty="0">
                <a:solidFill>
                  <a:srgbClr val="FF0000"/>
                </a:solidFill>
                <a:latin typeface="黑体" panose="02010609060101010101" pitchFamily="49" charset="-122"/>
                <a:ea typeface="黑体" panose="02010609060101010101" pitchFamily="49" charset="-122"/>
                <a:sym typeface="+mn-ea"/>
              </a:rPr>
              <a:t>每个人的分工</a:t>
            </a:r>
            <a:r>
              <a:rPr lang="zh-CN" altLang="en-US" sz="2400" dirty="0">
                <a:latin typeface="黑体" panose="02010609060101010101" pitchFamily="49" charset="-122"/>
                <a:ea typeface="黑体" panose="02010609060101010101" pitchFamily="49" charset="-122"/>
                <a:sym typeface="+mn-ea"/>
              </a:rPr>
              <a:t>，同时选出一名同学作为监督本班另一个小组的</a:t>
            </a:r>
            <a:r>
              <a:rPr lang="zh-CN" altLang="en-US" sz="2400" dirty="0">
                <a:solidFill>
                  <a:srgbClr val="FF0000"/>
                </a:solidFill>
                <a:latin typeface="黑体" panose="02010609060101010101" pitchFamily="49" charset="-122"/>
                <a:ea typeface="黑体" panose="02010609060101010101" pitchFamily="49" charset="-122"/>
                <a:sym typeface="+mn-ea"/>
              </a:rPr>
              <a:t>监督器</a:t>
            </a:r>
            <a:r>
              <a:rPr lang="zh-CN" altLang="en-US" sz="2400" dirty="0">
                <a:latin typeface="黑体" panose="02010609060101010101" pitchFamily="49" charset="-122"/>
                <a:ea typeface="黑体" panose="02010609060101010101" pitchFamily="49" charset="-122"/>
                <a:sym typeface="+mn-ea"/>
              </a:rPr>
              <a:t>。</a:t>
            </a:r>
            <a:endParaRPr lang="en-US" altLang="zh-CN" sz="2400" dirty="0">
              <a:latin typeface="黑体" panose="02010609060101010101" pitchFamily="49" charset="-122"/>
              <a:ea typeface="黑体" panose="02010609060101010101" pitchFamily="49" charset="-122"/>
            </a:endParaRPr>
          </a:p>
          <a:p>
            <a:pPr lvl="2">
              <a:spcBef>
                <a:spcPts val="1200"/>
              </a:spcBef>
            </a:pPr>
            <a:r>
              <a:rPr lang="zh-CN" altLang="en-US" sz="2400" dirty="0">
                <a:latin typeface="黑体" panose="02010609060101010101" pitchFamily="49" charset="-122"/>
                <a:ea typeface="黑体" panose="02010609060101010101" pitchFamily="49" charset="-122"/>
                <a:sym typeface="+mn-ea"/>
              </a:rPr>
              <a:t>监督器应</a:t>
            </a:r>
            <a:r>
              <a:rPr lang="zh-CN" altLang="en-US" sz="2400" dirty="0">
                <a:solidFill>
                  <a:srgbClr val="FF0000"/>
                </a:solidFill>
                <a:latin typeface="黑体" panose="02010609060101010101" pitchFamily="49" charset="-122"/>
                <a:ea typeface="黑体" panose="02010609060101010101" pitchFamily="49" charset="-122"/>
                <a:sym typeface="+mn-ea"/>
              </a:rPr>
              <a:t>提前了解</a:t>
            </a:r>
            <a:r>
              <a:rPr lang="zh-CN" altLang="en-US" sz="2400" dirty="0">
                <a:latin typeface="黑体" panose="02010609060101010101" pitchFamily="49" charset="-122"/>
                <a:ea typeface="黑体" panose="02010609060101010101" pitchFamily="49" charset="-122"/>
                <a:sym typeface="+mn-ea"/>
              </a:rPr>
              <a:t>前一个组的设计，保证监督时高效。</a:t>
            </a:r>
            <a:endParaRPr lang="zh-CN" altLang="en-US" dirty="0">
              <a:latin typeface="黑体" panose="02010609060101010101" pitchFamily="49" charset="-122"/>
              <a:ea typeface="黑体" panose="02010609060101010101" pitchFamily="49" charset="-122"/>
            </a:endParaRPr>
          </a:p>
          <a:p>
            <a:pPr lvl="1">
              <a:spcBef>
                <a:spcPts val="1200"/>
              </a:spcBef>
            </a:pPr>
            <a:r>
              <a:rPr lang="en-US" altLang="zh-CN" dirty="0">
                <a:latin typeface="黑体" panose="02010609060101010101" pitchFamily="49" charset="-122"/>
                <a:ea typeface="黑体" panose="02010609060101010101" pitchFamily="49" charset="-122"/>
                <a:sym typeface="+mn-ea"/>
              </a:rPr>
              <a:t>5</a:t>
            </a:r>
            <a:r>
              <a:rPr lang="zh-CN" altLang="en-US" dirty="0">
                <a:latin typeface="黑体" panose="02010609060101010101" pitchFamily="49" charset="-122"/>
                <a:ea typeface="黑体" panose="02010609060101010101" pitchFamily="49" charset="-122"/>
                <a:sym typeface="+mn-ea"/>
              </a:rPr>
              <a:t>月</a:t>
            </a:r>
            <a:r>
              <a:rPr lang="en-US" altLang="zh-CN" dirty="0">
                <a:latin typeface="黑体" panose="02010609060101010101" pitchFamily="49" charset="-122"/>
                <a:ea typeface="黑体" panose="02010609060101010101" pitchFamily="49" charset="-122"/>
                <a:sym typeface="+mn-ea"/>
              </a:rPr>
              <a:t>19</a:t>
            </a:r>
            <a:r>
              <a:rPr lang="zh-CN" altLang="en-US" dirty="0">
                <a:latin typeface="黑体" panose="02010609060101010101" pitchFamily="49" charset="-122"/>
                <a:ea typeface="黑体" panose="02010609060101010101" pitchFamily="49" charset="-122"/>
                <a:sym typeface="+mn-ea"/>
              </a:rPr>
              <a:t>日的</a:t>
            </a:r>
            <a:r>
              <a:rPr lang="zh-CN" altLang="en-US" dirty="0">
                <a:latin typeface="黑体" panose="02010609060101010101" pitchFamily="49" charset="-122"/>
                <a:ea typeface="黑体" panose="02010609060101010101" pitchFamily="49" charset="-122"/>
              </a:rPr>
              <a:t>课上时间有限</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大组组长的</a:t>
            </a:r>
            <a:r>
              <a:rPr lang="en-US" altLang="zh-CN" dirty="0">
                <a:latin typeface="黑体" panose="02010609060101010101" pitchFamily="49" charset="-122"/>
                <a:ea typeface="黑体" panose="02010609060101010101" pitchFamily="49" charset="-122"/>
              </a:rPr>
              <a:t>ppt </a:t>
            </a:r>
            <a:r>
              <a:rPr lang="zh-CN" altLang="en-US" dirty="0">
                <a:latin typeface="黑体" panose="02010609060101010101" pitchFamily="49" charset="-122"/>
                <a:ea typeface="黑体" panose="02010609060101010101" pitchFamily="49" charset="-122"/>
              </a:rPr>
              <a:t>不妨提前做。</a:t>
            </a:r>
            <a:endParaRPr lang="en-US" altLang="zh-CN" dirty="0">
              <a:latin typeface="黑体" panose="02010609060101010101" pitchFamily="49" charset="-122"/>
              <a:ea typeface="黑体" panose="02010609060101010101" pitchFamily="49" charset="-122"/>
            </a:endParaRPr>
          </a:p>
          <a:p>
            <a:pPr lvl="2">
              <a:spcBef>
                <a:spcPts val="1200"/>
              </a:spcBef>
            </a:pPr>
            <a:endParaRPr lang="en-US" altLang="zh-CN"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a:xfrm>
            <a:off x="8403232" y="6605736"/>
            <a:ext cx="730424" cy="252264"/>
          </a:xfrm>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780928"/>
            <a:ext cx="8712968" cy="858490"/>
          </a:xfrm>
        </p:spPr>
        <p:txBody>
          <a:bodyPr/>
          <a:lstStyle/>
          <a:p>
            <a:pPr algn="ctr"/>
            <a:r>
              <a:rPr lang="en-US" altLang="zh-CN" dirty="0"/>
              <a:t>First week</a:t>
            </a:r>
            <a:endParaRPr lang="zh-CN" altLang="en-US" dirty="0"/>
          </a:p>
        </p:txBody>
      </p:sp>
      <p:sp>
        <p:nvSpPr>
          <p:cNvPr id="4" name="灯片编号占位符 3"/>
          <p:cNvSpPr>
            <a:spLocks noGrp="1"/>
          </p:cNvSpPr>
          <p:nvPr>
            <p:ph type="sldNum" sz="quarter" idx="12"/>
          </p:nvPr>
        </p:nvSpPr>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a:xfrm>
            <a:off x="251520" y="122238"/>
            <a:ext cx="8712968" cy="1002506"/>
          </a:xfrm>
        </p:spPr>
        <p:txBody>
          <a:bodyPr/>
          <a:lstStyle/>
          <a:p>
            <a:r>
              <a:rPr lang="en-US" altLang="zh-CN" dirty="0"/>
              <a:t>Design a real computer to do quicksort</a:t>
            </a:r>
            <a:br>
              <a:rPr lang="en-US" altLang="zh-CN" dirty="0"/>
            </a:br>
            <a:r>
              <a:rPr lang="en-US" altLang="zh-CN" sz="2000" dirty="0"/>
              <a:t>Read textbook 2.3 4.3.3 5.3.3 </a:t>
            </a:r>
            <a:r>
              <a:rPr lang="en-US" altLang="zh-CN" sz="2000" dirty="0">
                <a:sym typeface="+mn-ea"/>
              </a:rPr>
              <a:t>7.3</a:t>
            </a:r>
            <a:endParaRPr lang="zh-CN" altLang="en-US" sz="2000" dirty="0"/>
          </a:p>
        </p:txBody>
      </p:sp>
      <p:sp>
        <p:nvSpPr>
          <p:cNvPr id="3" name="内容占位符 2"/>
          <p:cNvSpPr>
            <a:spLocks noGrp="1"/>
          </p:cNvSpPr>
          <p:nvPr>
            <p:ph idx="1"/>
          </p:nvPr>
        </p:nvSpPr>
        <p:spPr>
          <a:xfrm>
            <a:off x="395536" y="1052736"/>
            <a:ext cx="8856984" cy="5400600"/>
          </a:xfrm>
        </p:spPr>
        <p:txBody>
          <a:bodyPr/>
          <a:lstStyle/>
          <a:p>
            <a:r>
              <a:rPr lang="en-US" altLang="zh-CN" dirty="0"/>
              <a:t>This computer is made of a team of students</a:t>
            </a:r>
            <a:endParaRPr lang="en-US" altLang="zh-CN" dirty="0"/>
          </a:p>
          <a:p>
            <a:pPr lvl="1"/>
            <a:r>
              <a:rPr lang="en-US" altLang="zh-CN" sz="2000" dirty="0"/>
              <a:t>Students act as </a:t>
            </a:r>
            <a:r>
              <a:rPr lang="en-US" altLang="zh-CN" sz="2000" dirty="0">
                <a:solidFill>
                  <a:srgbClr val="FF0000"/>
                </a:solidFill>
              </a:rPr>
              <a:t>data</a:t>
            </a:r>
            <a:r>
              <a:rPr lang="en-US" altLang="zh-CN" sz="2000" dirty="0"/>
              <a:t> and </a:t>
            </a:r>
            <a:r>
              <a:rPr lang="en-US" altLang="zh-CN" sz="2000" dirty="0">
                <a:solidFill>
                  <a:srgbClr val="FF0000"/>
                </a:solidFill>
              </a:rPr>
              <a:t>hardware components</a:t>
            </a:r>
            <a:endParaRPr lang="en-US" altLang="zh-CN" sz="2000" dirty="0">
              <a:solidFill>
                <a:srgbClr val="FF0000"/>
              </a:solidFill>
            </a:endParaRPr>
          </a:p>
          <a:p>
            <a:pPr lvl="4"/>
            <a:endParaRPr lang="en-US" altLang="zh-CN" sz="1400" dirty="0"/>
          </a:p>
          <a:p>
            <a:r>
              <a:rPr lang="en-US" altLang="zh-CN" dirty="0"/>
              <a:t>Process</a:t>
            </a:r>
            <a:endParaRPr lang="en-US" altLang="zh-CN" dirty="0"/>
          </a:p>
          <a:p>
            <a:pPr marL="801370" lvl="1" indent="-457200">
              <a:buFont typeface="+mj-lt"/>
              <a:buAutoNum type="arabicPeriod"/>
            </a:pPr>
            <a:r>
              <a:rPr lang="en-US" altLang="zh-CN" sz="2000" b="1" dirty="0">
                <a:solidFill>
                  <a:srgbClr val="FF0000"/>
                </a:solidFill>
              </a:rPr>
              <a:t>Form teams</a:t>
            </a:r>
            <a:r>
              <a:rPr lang="en-US" altLang="zh-CN" sz="2000" dirty="0"/>
              <a:t>, each consisting of no more than 30 students and a team leader who serves the team</a:t>
            </a:r>
            <a:endParaRPr lang="en-US" altLang="zh-CN" sz="2000" dirty="0"/>
          </a:p>
          <a:p>
            <a:pPr marL="801370" lvl="1" indent="-457200">
              <a:buFont typeface="+mj-lt"/>
              <a:buAutoNum type="arabicPeriod"/>
            </a:pPr>
            <a:r>
              <a:rPr lang="en-US" altLang="zh-CN" sz="2000" dirty="0"/>
              <a:t>Every student </a:t>
            </a:r>
            <a:r>
              <a:rPr lang="en-US" altLang="zh-CN" sz="2000" dirty="0">
                <a:solidFill>
                  <a:srgbClr val="FF0000"/>
                </a:solidFill>
              </a:rPr>
              <a:t>designs her/his own</a:t>
            </a:r>
            <a:r>
              <a:rPr lang="en-US" altLang="zh-CN" sz="2000" dirty="0"/>
              <a:t> human sorter computer</a:t>
            </a:r>
            <a:endParaRPr lang="en-US" altLang="zh-CN" sz="2000" dirty="0"/>
          </a:p>
          <a:p>
            <a:pPr marL="801370" lvl="1" indent="-457200">
              <a:buFont typeface="+mj-lt"/>
              <a:buAutoNum type="arabicPeriod"/>
            </a:pPr>
            <a:r>
              <a:rPr lang="en-US" altLang="zh-CN" sz="2000" dirty="0">
                <a:solidFill>
                  <a:srgbClr val="FF0000"/>
                </a:solidFill>
              </a:rPr>
              <a:t>Each team </a:t>
            </a:r>
            <a:r>
              <a:rPr lang="en-US" altLang="zh-CN" sz="2000" dirty="0"/>
              <a:t>decides on a design based on member designs</a:t>
            </a:r>
            <a:endParaRPr lang="en-US" altLang="zh-CN" sz="2000" dirty="0"/>
          </a:p>
          <a:p>
            <a:pPr marL="801370" lvl="1" indent="-457200">
              <a:buFont typeface="+mj-lt"/>
              <a:buAutoNum type="arabicPeriod"/>
            </a:pPr>
            <a:r>
              <a:rPr lang="en-US" altLang="zh-CN" sz="2000" dirty="0">
                <a:solidFill>
                  <a:srgbClr val="FF0000"/>
                </a:solidFill>
              </a:rPr>
              <a:t>Field run </a:t>
            </a:r>
            <a:r>
              <a:rPr lang="en-US" altLang="zh-CN" sz="2000" dirty="0"/>
              <a:t>of the team design</a:t>
            </a:r>
            <a:endParaRPr lang="en-US" altLang="zh-CN" sz="2000" dirty="0"/>
          </a:p>
          <a:p>
            <a:pPr marL="801370" lvl="1" indent="-457200">
              <a:buFont typeface="+mj-lt"/>
              <a:buAutoNum type="arabicPeriod"/>
            </a:pPr>
            <a:r>
              <a:rPr lang="en-US" altLang="zh-CN" sz="2000" dirty="0"/>
              <a:t>Team leader </a:t>
            </a:r>
            <a:r>
              <a:rPr lang="en-US" altLang="zh-CN" sz="2000" dirty="0">
                <a:solidFill>
                  <a:srgbClr val="FF0000"/>
                </a:solidFill>
              </a:rPr>
              <a:t>presents</a:t>
            </a:r>
            <a:r>
              <a:rPr lang="en-US" altLang="zh-CN" sz="2000" dirty="0"/>
              <a:t> to the class</a:t>
            </a:r>
            <a:endParaRPr lang="en-US" altLang="zh-CN" sz="2000" dirty="0"/>
          </a:p>
          <a:p>
            <a:pPr marL="1708150" lvl="4" indent="-457200">
              <a:buFont typeface="+mj-lt"/>
              <a:buAutoNum type="arabicPeriod"/>
            </a:pPr>
            <a:endParaRPr lang="en-US" altLang="zh-CN" sz="1400" dirty="0"/>
          </a:p>
          <a:p>
            <a:r>
              <a:rPr lang="en-US" altLang="zh-CN" dirty="0"/>
              <a:t>Grading policy</a:t>
            </a:r>
            <a:endParaRPr lang="en-US" altLang="zh-CN" dirty="0"/>
          </a:p>
          <a:p>
            <a:pPr lvl="1"/>
            <a:r>
              <a:rPr lang="en-US" altLang="zh-CN" sz="2000" dirty="0"/>
              <a:t>Every student hands in a lab report</a:t>
            </a:r>
            <a:endParaRPr lang="en-US" altLang="zh-CN" sz="2000" dirty="0"/>
          </a:p>
          <a:p>
            <a:pPr lvl="1"/>
            <a:r>
              <a:rPr lang="en-US" altLang="zh-CN" sz="2000" dirty="0"/>
              <a:t>Total = Team leader’s presentation ×10% + </a:t>
            </a:r>
            <a:endParaRPr lang="en-US" altLang="zh-CN" sz="2000" dirty="0"/>
          </a:p>
          <a:p>
            <a:pPr marL="344170" lvl="1" indent="0">
              <a:buNone/>
            </a:pPr>
            <a:r>
              <a:rPr lang="en-US" altLang="zh-CN" sz="2000" dirty="0"/>
              <a:t>                 Student’s design &amp; report ×90%</a:t>
            </a:r>
            <a:endParaRPr lang="en-US" altLang="zh-CN" sz="2000" dirty="0"/>
          </a:p>
        </p:txBody>
      </p:sp>
      <p:sp>
        <p:nvSpPr>
          <p:cNvPr id="5" name="灯片编号占位符 4"/>
          <p:cNvSpPr>
            <a:spLocks noGrp="1"/>
          </p:cNvSpPr>
          <p:nvPr>
            <p:ph type="sldNum" sz="quarter" idx="12"/>
          </p:nvPr>
        </p:nvSpPr>
        <p:spPr/>
        <p:txBody>
          <a:bodyPr/>
          <a:lstStyle/>
          <a:p>
            <a:fld id="{B624FEA1-8D4F-4C27-B315-433CCAC1694E}" type="slidenum">
              <a:rPr lang="en-US" altLang="zh-CN" smtClean="0"/>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Objective</a:t>
            </a:r>
            <a:endParaRPr lang="zh-CN" altLang="en-US" dirty="0"/>
          </a:p>
        </p:txBody>
      </p:sp>
      <p:sp>
        <p:nvSpPr>
          <p:cNvPr id="3" name="内容占位符 2"/>
          <p:cNvSpPr>
            <a:spLocks noGrp="1"/>
          </p:cNvSpPr>
          <p:nvPr>
            <p:ph idx="1"/>
          </p:nvPr>
        </p:nvSpPr>
        <p:spPr>
          <a:xfrm>
            <a:off x="395536" y="1052736"/>
            <a:ext cx="8856984" cy="1656184"/>
          </a:xfrm>
        </p:spPr>
        <p:txBody>
          <a:bodyPr/>
          <a:lstStyle/>
          <a:p>
            <a:r>
              <a:rPr lang="en-US" altLang="zh-CN" dirty="0"/>
              <a:t>Design a team </a:t>
            </a:r>
            <a:r>
              <a:rPr lang="en-US" altLang="zh-CN" dirty="0">
                <a:solidFill>
                  <a:srgbClr val="FF0000"/>
                </a:solidFill>
              </a:rPr>
              <a:t>computer</a:t>
            </a:r>
            <a:r>
              <a:rPr lang="en-US" altLang="zh-CN" dirty="0"/>
              <a:t> of students to execute a </a:t>
            </a:r>
            <a:r>
              <a:rPr lang="en-US" altLang="zh-CN" dirty="0">
                <a:solidFill>
                  <a:srgbClr val="FF0000"/>
                </a:solidFill>
              </a:rPr>
              <a:t>quicksort program</a:t>
            </a:r>
            <a:r>
              <a:rPr lang="en-US" altLang="zh-CN" dirty="0"/>
              <a:t>, to sort the students in the team from </a:t>
            </a:r>
            <a:r>
              <a:rPr lang="en-US" altLang="zh-CN" dirty="0">
                <a:solidFill>
                  <a:srgbClr val="FF0000"/>
                </a:solidFill>
              </a:rPr>
              <a:t>name order </a:t>
            </a:r>
            <a:r>
              <a:rPr lang="en-US" altLang="zh-CN" dirty="0"/>
              <a:t>to </a:t>
            </a:r>
            <a:r>
              <a:rPr lang="en-US" altLang="zh-CN" dirty="0">
                <a:solidFill>
                  <a:srgbClr val="FF0000"/>
                </a:solidFill>
              </a:rPr>
              <a:t>height </a:t>
            </a:r>
            <a:r>
              <a:rPr lang="en-US" altLang="zh-CN" dirty="0" smtClean="0">
                <a:solidFill>
                  <a:srgbClr val="FF0000"/>
                </a:solidFill>
              </a:rPr>
              <a:t>order</a:t>
            </a:r>
            <a:endParaRPr lang="zh-CN" altLang="en-US" dirty="0">
              <a:solidFill>
                <a:srgbClr val="FF0000"/>
              </a:solidFill>
            </a:endParaRPr>
          </a:p>
        </p:txBody>
      </p:sp>
      <p:sp>
        <p:nvSpPr>
          <p:cNvPr id="4" name="灯片编号占位符 3"/>
          <p:cNvSpPr>
            <a:spLocks noGrp="1"/>
          </p:cNvSpPr>
          <p:nvPr>
            <p:ph type="sldNum" sz="quarter" idx="12"/>
          </p:nvPr>
        </p:nvSpPr>
        <p:spPr/>
        <p:txBody>
          <a:bodyPr/>
          <a:lstStyle/>
          <a:p>
            <a:fld id="{B624FEA1-8D4F-4C27-B315-433CCAC1694E}" type="slidenum">
              <a:rPr lang="en-US" altLang="zh-CN" smtClean="0"/>
            </a:fld>
            <a:endParaRPr lang="en-US" altLang="zh-CN"/>
          </a:p>
        </p:txBody>
      </p:sp>
      <p:graphicFrame>
        <p:nvGraphicFramePr>
          <p:cNvPr id="10" name="对象 9"/>
          <p:cNvGraphicFramePr>
            <a:graphicFrameLocks noChangeAspect="1"/>
          </p:cNvGraphicFramePr>
          <p:nvPr/>
        </p:nvGraphicFramePr>
        <p:xfrm>
          <a:off x="1043608" y="2708920"/>
          <a:ext cx="6809481" cy="3389659"/>
        </p:xfrm>
        <a:graphic>
          <a:graphicData uri="http://schemas.openxmlformats.org/presentationml/2006/ole">
            <mc:AlternateContent xmlns:mc="http://schemas.openxmlformats.org/markup-compatibility/2006">
              <mc:Choice xmlns:v="urn:schemas-microsoft-com:vml" Requires="v">
                <p:oleObj spid="_x0000_s1042" name="文档" r:id="rId1" imgW="4321175" imgH="2152015" progId="Word.Document.12">
                  <p:embed/>
                </p:oleObj>
              </mc:Choice>
              <mc:Fallback>
                <p:oleObj name="文档" r:id="rId1" imgW="4321175" imgH="2152015" progId="Word.Document.12">
                  <p:embed/>
                  <p:pic>
                    <p:nvPicPr>
                      <p:cNvPr id="0" name="图片 1043"/>
                      <p:cNvPicPr/>
                      <p:nvPr/>
                    </p:nvPicPr>
                    <p:blipFill>
                      <a:blip r:embed="rId2"/>
                      <a:stretch>
                        <a:fillRect/>
                      </a:stretch>
                    </p:blipFill>
                    <p:spPr>
                      <a:xfrm>
                        <a:off x="1043608" y="2708920"/>
                        <a:ext cx="6809481" cy="3389659"/>
                      </a:xfrm>
                      <a:prstGeom prst="rect">
                        <a:avLst/>
                      </a:prstGeom>
                    </p:spPr>
                  </p:pic>
                </p:oleObj>
              </mc:Fallback>
            </mc:AlternateContent>
          </a:graphicData>
        </a:graphic>
      </p:graphicFrame>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Criteria of each student’s </a:t>
            </a:r>
            <a:r>
              <a:rPr lang="en-US" altLang="zh-CN" dirty="0">
                <a:solidFill>
                  <a:srgbClr val="FF0000"/>
                </a:solidFill>
              </a:rPr>
              <a:t>design</a:t>
            </a:r>
            <a:endParaRPr lang="zh-CN" altLang="en-US" dirty="0">
              <a:solidFill>
                <a:srgbClr val="FF0000"/>
              </a:solidFill>
            </a:endParaRPr>
          </a:p>
        </p:txBody>
      </p:sp>
      <p:sp>
        <p:nvSpPr>
          <p:cNvPr id="3" name="内容占位符 2"/>
          <p:cNvSpPr>
            <a:spLocks noGrp="1"/>
          </p:cNvSpPr>
          <p:nvPr>
            <p:ph idx="1"/>
          </p:nvPr>
        </p:nvSpPr>
        <p:spPr>
          <a:xfrm>
            <a:off x="395536" y="1052736"/>
            <a:ext cx="8496944" cy="2520280"/>
          </a:xfrm>
        </p:spPr>
        <p:txBody>
          <a:bodyPr/>
          <a:lstStyle/>
          <a:p>
            <a:pPr lvl="0"/>
            <a:r>
              <a:rPr lang="en-US" altLang="zh-CN" dirty="0"/>
              <a:t>A </a:t>
            </a:r>
            <a:r>
              <a:rPr lang="en-US" altLang="zh-CN" b="1" dirty="0">
                <a:solidFill>
                  <a:srgbClr val="FF0000"/>
                </a:solidFill>
              </a:rPr>
              <a:t>good design </a:t>
            </a:r>
            <a:r>
              <a:rPr lang="en-US" altLang="zh-CN" dirty="0"/>
              <a:t>must include</a:t>
            </a:r>
            <a:endParaRPr lang="en-US" altLang="zh-CN" dirty="0"/>
          </a:p>
          <a:p>
            <a:pPr lvl="1"/>
            <a:r>
              <a:rPr lang="en-US" altLang="zh-CN" sz="2000" dirty="0"/>
              <a:t>The team computer’s </a:t>
            </a:r>
            <a:r>
              <a:rPr lang="en-US" altLang="zh-CN" sz="2000" dirty="0">
                <a:solidFill>
                  <a:srgbClr val="FF0000"/>
                </a:solidFill>
              </a:rPr>
              <a:t>hardware design</a:t>
            </a:r>
            <a:endParaRPr lang="en-US" altLang="zh-CN" sz="2000" dirty="0">
              <a:solidFill>
                <a:srgbClr val="FF0000"/>
              </a:solidFill>
            </a:endParaRPr>
          </a:p>
          <a:p>
            <a:pPr lvl="2"/>
            <a:r>
              <a:rPr lang="en-US" altLang="zh-CN" sz="1600" dirty="0"/>
              <a:t>What components are used to form a computer system</a:t>
            </a:r>
            <a:endParaRPr lang="zh-CN" altLang="zh-CN" sz="1600" dirty="0"/>
          </a:p>
          <a:p>
            <a:pPr lvl="1"/>
            <a:r>
              <a:rPr lang="en-US" altLang="zh-CN" sz="2000" dirty="0"/>
              <a:t>The </a:t>
            </a:r>
            <a:r>
              <a:rPr lang="en-US" altLang="zh-CN" sz="2000" dirty="0">
                <a:solidFill>
                  <a:srgbClr val="FF0000"/>
                </a:solidFill>
              </a:rPr>
              <a:t>instruction set </a:t>
            </a:r>
            <a:r>
              <a:rPr lang="en-US" altLang="zh-CN" sz="2000" dirty="0"/>
              <a:t>of the team computer</a:t>
            </a:r>
            <a:endParaRPr lang="zh-CN" altLang="zh-CN" sz="2000" dirty="0"/>
          </a:p>
          <a:p>
            <a:pPr lvl="1"/>
            <a:r>
              <a:rPr lang="en-US" altLang="zh-CN" sz="2000" dirty="0"/>
              <a:t>The </a:t>
            </a:r>
            <a:r>
              <a:rPr lang="en-US" altLang="zh-CN" sz="2000" dirty="0">
                <a:solidFill>
                  <a:srgbClr val="FF0000"/>
                </a:solidFill>
              </a:rPr>
              <a:t>quicksort</a:t>
            </a:r>
            <a:r>
              <a:rPr lang="en-US" altLang="zh-CN" sz="2000" dirty="0"/>
              <a:t> program made of a sequence of such instructions</a:t>
            </a:r>
            <a:endParaRPr lang="zh-CN" altLang="zh-CN" sz="2000" dirty="0"/>
          </a:p>
        </p:txBody>
      </p:sp>
      <p:sp>
        <p:nvSpPr>
          <p:cNvPr id="4" name="灯片编号占位符 3"/>
          <p:cNvSpPr>
            <a:spLocks noGrp="1"/>
          </p:cNvSpPr>
          <p:nvPr>
            <p:ph type="sldNum" sz="quarter" idx="12"/>
          </p:nvPr>
        </p:nvSpPr>
        <p:spPr/>
        <p:txBody>
          <a:bodyPr/>
          <a:lstStyle/>
          <a:p>
            <a:fld id="{B624FEA1-8D4F-4C27-B315-433CCAC1694E}" type="slidenum">
              <a:rPr lang="en-US" altLang="zh-CN" smtClean="0"/>
            </a:fld>
            <a:endParaRPr lang="en-US" altLang="zh-CN"/>
          </a:p>
        </p:txBody>
      </p:sp>
      <p:graphicFrame>
        <p:nvGraphicFramePr>
          <p:cNvPr id="6" name="对象 5"/>
          <p:cNvGraphicFramePr>
            <a:graphicFrameLocks noChangeAspect="1"/>
          </p:cNvGraphicFramePr>
          <p:nvPr/>
        </p:nvGraphicFramePr>
        <p:xfrm>
          <a:off x="1043608" y="3135685"/>
          <a:ext cx="6809481" cy="3389659"/>
        </p:xfrm>
        <a:graphic>
          <a:graphicData uri="http://schemas.openxmlformats.org/presentationml/2006/ole">
            <mc:AlternateContent xmlns:mc="http://schemas.openxmlformats.org/markup-compatibility/2006">
              <mc:Choice xmlns:v="urn:schemas-microsoft-com:vml" Requires="v">
                <p:oleObj spid="_x0000_s2065" name="文档" r:id="rId1" imgW="4321175" imgH="2152015" progId="Word.Document.12">
                  <p:embed/>
                </p:oleObj>
              </mc:Choice>
              <mc:Fallback>
                <p:oleObj name="文档" r:id="rId1" imgW="4321175" imgH="2152015" progId="Word.Document.12">
                  <p:embed/>
                  <p:pic>
                    <p:nvPicPr>
                      <p:cNvPr id="0" name="对象 9"/>
                      <p:cNvPicPr/>
                      <p:nvPr/>
                    </p:nvPicPr>
                    <p:blipFill>
                      <a:blip r:embed="rId2"/>
                      <a:stretch>
                        <a:fillRect/>
                      </a:stretch>
                    </p:blipFill>
                    <p:spPr>
                      <a:xfrm>
                        <a:off x="1043608" y="3135685"/>
                        <a:ext cx="6809481" cy="3389659"/>
                      </a:xfrm>
                      <a:prstGeom prst="rect">
                        <a:avLst/>
                      </a:prstGeom>
                    </p:spPr>
                  </p:pic>
                </p:oleObj>
              </mc:Fallback>
            </mc:AlternateContent>
          </a:graphicData>
        </a:graphic>
      </p:graphicFrame>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856" t="7665" r="28833" b="13713"/>
          <a:stretch>
            <a:fillRect/>
          </a:stretch>
        </p:blipFill>
        <p:spPr bwMode="auto">
          <a:xfrm>
            <a:off x="7748399" y="1524980"/>
            <a:ext cx="648072" cy="9721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052736"/>
            <a:ext cx="8640960" cy="1296144"/>
          </a:xfrm>
        </p:spPr>
        <p:txBody>
          <a:bodyPr/>
          <a:lstStyle/>
          <a:p>
            <a:r>
              <a:rPr lang="en-US" altLang="zh-CN" dirty="0">
                <a:solidFill>
                  <a:srgbClr val="FF0000"/>
                </a:solidFill>
              </a:rPr>
              <a:t>Hardware</a:t>
            </a:r>
            <a:r>
              <a:rPr lang="en-US" altLang="zh-CN" dirty="0"/>
              <a:t> design</a:t>
            </a:r>
            <a:endParaRPr lang="en-US" altLang="zh-CN" dirty="0"/>
          </a:p>
          <a:p>
            <a:pPr lvl="1">
              <a:buClrTx/>
            </a:pPr>
            <a:r>
              <a:rPr lang="en-US" altLang="zh-CN" sz="2000" dirty="0"/>
              <a:t>Use students and simple additional aids </a:t>
            </a:r>
            <a:endParaRPr lang="en-US" altLang="zh-CN" sz="2000" dirty="0"/>
          </a:p>
          <a:p>
            <a:pPr lvl="2">
              <a:buClrTx/>
            </a:pPr>
            <a:r>
              <a:rPr lang="en-US" altLang="zh-CN" sz="1600" dirty="0"/>
              <a:t>E.g., paper marks on the lawn; </a:t>
            </a:r>
            <a:r>
              <a:rPr lang="en-US" altLang="zh-CN" sz="1600" dirty="0">
                <a:solidFill>
                  <a:schemeClr val="tx1">
                    <a:lumMod val="50000"/>
                    <a:lumOff val="50000"/>
                  </a:schemeClr>
                </a:solidFill>
              </a:rPr>
              <a:t>Note: do not litter</a:t>
            </a:r>
            <a:endParaRPr lang="en-US" altLang="zh-CN" sz="1600" dirty="0">
              <a:solidFill>
                <a:schemeClr val="tx1">
                  <a:lumMod val="50000"/>
                  <a:lumOff val="50000"/>
                </a:schemeClr>
              </a:solidFill>
            </a:endParaRPr>
          </a:p>
          <a:p>
            <a:pPr lvl="1"/>
            <a:endParaRPr lang="en-US" altLang="zh-CN" dirty="0"/>
          </a:p>
          <a:p>
            <a:endParaRPr lang="en-US" altLang="zh-CN" dirty="0"/>
          </a:p>
          <a:p>
            <a:pPr lvl="2"/>
            <a:endParaRPr lang="en-US" altLang="zh-CN" dirty="0"/>
          </a:p>
          <a:p>
            <a:pPr lvl="4"/>
            <a:endParaRPr lang="en-US" altLang="zh-CN" dirty="0"/>
          </a:p>
          <a:p>
            <a:r>
              <a:rPr lang="en-US" altLang="zh-CN" dirty="0">
                <a:solidFill>
                  <a:srgbClr val="FF0000"/>
                </a:solidFill>
              </a:rPr>
              <a:t>Instruction set </a:t>
            </a:r>
            <a:r>
              <a:rPr lang="en-US" altLang="zh-CN" dirty="0"/>
              <a:t>design</a:t>
            </a:r>
            <a:endParaRPr lang="en-US" altLang="zh-CN" dirty="0"/>
          </a:p>
          <a:p>
            <a:pPr lvl="2">
              <a:buClrTx/>
            </a:pPr>
            <a:r>
              <a:rPr lang="en-US" altLang="zh-CN" sz="1800" dirty="0"/>
              <a:t>The instruction set consists of 9 instructions (or 7, 12, 15)</a:t>
            </a:r>
            <a:endParaRPr lang="en-US" altLang="zh-CN" sz="1800" dirty="0"/>
          </a:p>
          <a:p>
            <a:pPr lvl="2">
              <a:buClrTx/>
            </a:pPr>
            <a:r>
              <a:rPr lang="en-US" altLang="zh-CN" sz="1800" dirty="0"/>
              <a:t>Assume the program is stored in the Controller’s brain, who can control the execution of any instruction in one step</a:t>
            </a:r>
            <a:endParaRPr lang="zh-CN" altLang="en-US" sz="1800" dirty="0"/>
          </a:p>
        </p:txBody>
      </p:sp>
      <p:sp>
        <p:nvSpPr>
          <p:cNvPr id="4" name="灯片编号占位符 3"/>
          <p:cNvSpPr>
            <a:spLocks noGrp="1"/>
          </p:cNvSpPr>
          <p:nvPr>
            <p:ph type="sldNum" sz="quarter" idx="12"/>
          </p:nvPr>
        </p:nvSpPr>
        <p:spPr/>
        <p:txBody>
          <a:bodyPr/>
          <a:lstStyle/>
          <a:p>
            <a:fld id="{B624FEA1-8D4F-4C27-B315-433CCAC1694E}" type="slidenum">
              <a:rPr lang="en-US" altLang="zh-CN" smtClean="0"/>
            </a:fld>
            <a:endParaRPr lang="en-US" altLang="zh-CN"/>
          </a:p>
        </p:txBody>
      </p:sp>
      <p:graphicFrame>
        <p:nvGraphicFramePr>
          <p:cNvPr id="5" name="表格 4"/>
          <p:cNvGraphicFramePr>
            <a:graphicFrameLocks noGrp="1"/>
          </p:cNvGraphicFramePr>
          <p:nvPr/>
        </p:nvGraphicFramePr>
        <p:xfrm>
          <a:off x="251520" y="2204864"/>
          <a:ext cx="8568952" cy="1160522"/>
        </p:xfrm>
        <a:graphic>
          <a:graphicData uri="http://schemas.openxmlformats.org/drawingml/2006/table">
            <a:tbl>
              <a:tblPr firstRow="1" bandRow="1">
                <a:tableStyleId>{5940675A-B579-460E-94D1-54222C63F5DA}</a:tableStyleId>
              </a:tblPr>
              <a:tblGrid>
                <a:gridCol w="1224136"/>
                <a:gridCol w="1584176"/>
                <a:gridCol w="5760640"/>
              </a:tblGrid>
              <a:tr h="321181">
                <a:tc>
                  <a:txBody>
                    <a:bodyPr/>
                    <a:lstStyle/>
                    <a:p>
                      <a:pPr algn="ctr"/>
                      <a:r>
                        <a:rPr lang="en-US" altLang="zh-CN" sz="1400" b="1" dirty="0"/>
                        <a:t>Component</a:t>
                      </a:r>
                      <a:endParaRPr lang="zh-CN" altLang="en-US" sz="1400" b="1" dirty="0"/>
                    </a:p>
                  </a:txBody>
                  <a:tcPr anchor="ctr"/>
                </a:tc>
                <a:tc>
                  <a:txBody>
                    <a:bodyPr/>
                    <a:lstStyle/>
                    <a:p>
                      <a:pPr algn="ctr"/>
                      <a:r>
                        <a:rPr lang="en-US" altLang="zh-CN" sz="1400" b="1" dirty="0"/>
                        <a:t>Implemented by</a:t>
                      </a:r>
                      <a:endParaRPr lang="zh-CN" altLang="en-US" sz="1400" b="1" dirty="0"/>
                    </a:p>
                  </a:txBody>
                  <a:tcPr anchor="ctr"/>
                </a:tc>
                <a:tc>
                  <a:txBody>
                    <a:bodyPr/>
                    <a:lstStyle/>
                    <a:p>
                      <a:pPr algn="ctr"/>
                      <a:r>
                        <a:rPr lang="en-US" altLang="zh-CN" sz="1400" b="1" dirty="0"/>
                        <a:t>Duty</a:t>
                      </a:r>
                      <a:r>
                        <a:rPr lang="en-US" altLang="zh-CN" sz="1400" b="1" baseline="0" dirty="0"/>
                        <a:t> of the component</a:t>
                      </a:r>
                      <a:endParaRPr lang="zh-CN" altLang="en-US" sz="1400" b="1" dirty="0"/>
                    </a:p>
                  </a:txBody>
                  <a:tcPr anchor="ctr"/>
                </a:tc>
              </a:tr>
              <a:tr h="293742">
                <a:tc>
                  <a:txBody>
                    <a:bodyPr/>
                    <a:lstStyle/>
                    <a:p>
                      <a:pPr algn="ctr"/>
                      <a:r>
                        <a:rPr lang="en-US" altLang="zh-CN" sz="1400" dirty="0">
                          <a:solidFill>
                            <a:srgbClr val="0000FF"/>
                          </a:solidFill>
                        </a:rPr>
                        <a:t>Controller</a:t>
                      </a:r>
                      <a:endParaRPr lang="zh-CN" altLang="en-US" sz="1400" dirty="0">
                        <a:solidFill>
                          <a:srgbClr val="0000FF"/>
                        </a:solidFill>
                      </a:endParaRPr>
                    </a:p>
                  </a:txBody>
                  <a:tcPr anchor="ctr"/>
                </a:tc>
                <a:tc>
                  <a:txBody>
                    <a:bodyPr/>
                    <a:lstStyle/>
                    <a:p>
                      <a:pPr algn="ctr"/>
                      <a:r>
                        <a:rPr lang="en-US" altLang="zh-CN" sz="1400" dirty="0"/>
                        <a:t>1 student</a:t>
                      </a:r>
                      <a:endParaRPr lang="zh-CN" altLang="en-US" sz="1400" dirty="0"/>
                    </a:p>
                  </a:txBody>
                  <a:tcPr anchor="ctr"/>
                </a:tc>
                <a:tc>
                  <a:txBody>
                    <a:bodyPr/>
                    <a:lstStyle/>
                    <a:p>
                      <a:pPr algn="ctr"/>
                      <a:r>
                        <a:rPr lang="en-US" altLang="zh-CN" sz="1400" dirty="0">
                          <a:solidFill>
                            <a:srgbClr val="0000FF"/>
                          </a:solidFill>
                        </a:rPr>
                        <a:t>Decode</a:t>
                      </a:r>
                      <a:r>
                        <a:rPr lang="en-US" altLang="zh-CN" sz="1400" dirty="0"/>
                        <a:t> instruction, </a:t>
                      </a:r>
                      <a:r>
                        <a:rPr lang="en-US" altLang="zh-CN" sz="1400" dirty="0">
                          <a:solidFill>
                            <a:srgbClr val="0000FF"/>
                          </a:solidFill>
                        </a:rPr>
                        <a:t>control</a:t>
                      </a:r>
                      <a:r>
                        <a:rPr lang="en-US" altLang="zh-CN" sz="1400" dirty="0"/>
                        <a:t> other components to</a:t>
                      </a:r>
                      <a:r>
                        <a:rPr lang="en-US" altLang="zh-CN" sz="1400" baseline="0" dirty="0"/>
                        <a:t> execute instruction, and </a:t>
                      </a:r>
                      <a:r>
                        <a:rPr lang="en-US" altLang="zh-CN" sz="1400" baseline="0" dirty="0">
                          <a:solidFill>
                            <a:srgbClr val="0000FF"/>
                          </a:solidFill>
                        </a:rPr>
                        <a:t>determine</a:t>
                      </a:r>
                      <a:r>
                        <a:rPr lang="en-US" altLang="zh-CN" sz="1400" baseline="0" dirty="0"/>
                        <a:t> next instruction</a:t>
                      </a:r>
                      <a:endParaRPr lang="zh-CN" altLang="en-US" sz="1400" dirty="0"/>
                    </a:p>
                  </a:txBody>
                  <a:tcPr anchor="ctr"/>
                </a:tc>
              </a:tr>
              <a:tr h="321181">
                <a:tc>
                  <a:txBody>
                    <a:bodyPr/>
                    <a:lstStyle/>
                    <a:p>
                      <a:pPr algn="ctr"/>
                      <a:r>
                        <a:rPr lang="en-US" altLang="zh-CN" sz="1400" dirty="0"/>
                        <a:t>…</a:t>
                      </a:r>
                      <a:endParaRPr lang="zh-CN" altLang="en-US" sz="1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t>…</a:t>
                      </a:r>
                      <a:endParaRPr lang="zh-CN" altLang="en-US" sz="1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t>…</a:t>
                      </a:r>
                      <a:endParaRPr lang="zh-CN" altLang="en-US" sz="1400" dirty="0"/>
                    </a:p>
                  </a:txBody>
                  <a:tcPr anchor="ctr"/>
                </a:tc>
              </a:tr>
            </a:tbl>
          </a:graphicData>
        </a:graphic>
      </p:graphicFrame>
      <p:graphicFrame>
        <p:nvGraphicFramePr>
          <p:cNvPr id="6" name="表格 5"/>
          <p:cNvGraphicFramePr>
            <a:graphicFrameLocks noGrp="1"/>
          </p:cNvGraphicFramePr>
          <p:nvPr>
            <p:custDataLst>
              <p:tags r:id="rId1"/>
            </p:custDataLst>
          </p:nvPr>
        </p:nvGraphicFramePr>
        <p:xfrm>
          <a:off x="143507" y="5407755"/>
          <a:ext cx="8784978" cy="1160522"/>
        </p:xfrm>
        <a:graphic>
          <a:graphicData uri="http://schemas.openxmlformats.org/drawingml/2006/table">
            <a:tbl>
              <a:tblPr firstRow="1" bandRow="1">
                <a:tableStyleId>{5940675A-B579-460E-94D1-54222C63F5DA}</a:tableStyleId>
              </a:tblPr>
              <a:tblGrid>
                <a:gridCol w="976109"/>
                <a:gridCol w="1164768"/>
                <a:gridCol w="1033527"/>
                <a:gridCol w="1017122"/>
                <a:gridCol w="4593452"/>
              </a:tblGrid>
              <a:tr h="321181">
                <a:tc>
                  <a:txBody>
                    <a:bodyPr/>
                    <a:lstStyle/>
                    <a:p>
                      <a:pPr algn="ctr"/>
                      <a:r>
                        <a:rPr lang="en-US" altLang="zh-CN" sz="1400" b="1" dirty="0"/>
                        <a:t>Opcode</a:t>
                      </a:r>
                      <a:endParaRPr lang="zh-CN" altLang="en-US" sz="1400" b="1" dirty="0"/>
                    </a:p>
                  </a:txBody>
                  <a:tcPr anchor="ctr"/>
                </a:tc>
                <a:tc>
                  <a:txBody>
                    <a:bodyPr/>
                    <a:lstStyle/>
                    <a:p>
                      <a:pPr algn="ctr"/>
                      <a:r>
                        <a:rPr lang="en-US" altLang="zh-CN" sz="1400" b="1" dirty="0"/>
                        <a:t>Operand1</a:t>
                      </a:r>
                      <a:endParaRPr lang="zh-CN" altLang="en-US" sz="1400" b="1" dirty="0"/>
                    </a:p>
                  </a:txBody>
                  <a:tcPr anchor="ctr"/>
                </a:tc>
                <a:tc>
                  <a:txBody>
                    <a:bodyPr/>
                    <a:lstStyle/>
                    <a:p>
                      <a:pPr algn="ctr"/>
                      <a:r>
                        <a:rPr lang="en-US" altLang="zh-CN" sz="1400" b="1" dirty="0"/>
                        <a:t>Operand2</a:t>
                      </a:r>
                      <a:endParaRPr lang="zh-CN" altLang="en-US" sz="1400" b="1" dirty="0"/>
                    </a:p>
                  </a:txBody>
                  <a:tcPr anchor="ctr"/>
                </a:tc>
                <a:tc>
                  <a:txBody>
                    <a:bodyPr/>
                    <a:lstStyle/>
                    <a:p>
                      <a:pPr algn="ctr"/>
                      <a:r>
                        <a:rPr lang="en-US" altLang="zh-CN" sz="1400" b="1" dirty="0"/>
                        <a:t>Operand3</a:t>
                      </a:r>
                      <a:endParaRPr lang="zh-CN" altLang="en-US" sz="1400" b="1" dirty="0"/>
                    </a:p>
                  </a:txBody>
                  <a:tcPr anchor="ctr"/>
                </a:tc>
                <a:tc>
                  <a:txBody>
                    <a:bodyPr/>
                    <a:lstStyle/>
                    <a:p>
                      <a:pPr algn="ctr"/>
                      <a:r>
                        <a:rPr lang="en-US" altLang="zh-CN" sz="1400" b="1" dirty="0"/>
                        <a:t>Explanatory</a:t>
                      </a:r>
                      <a:r>
                        <a:rPr lang="en-US" altLang="zh-CN" sz="1400" b="1" baseline="0" dirty="0"/>
                        <a:t> remarks</a:t>
                      </a:r>
                      <a:endParaRPr lang="zh-CN" altLang="en-US" sz="1400" b="1" dirty="0"/>
                    </a:p>
                  </a:txBody>
                  <a:tcPr anchor="ctr"/>
                </a:tc>
              </a:tr>
              <a:tr h="293742">
                <a:tc>
                  <a:txBody>
                    <a:bodyPr/>
                    <a:lstStyle/>
                    <a:p>
                      <a:pPr algn="ctr"/>
                      <a:r>
                        <a:rPr lang="en-US" altLang="zh-CN" sz="1400" dirty="0">
                          <a:solidFill>
                            <a:srgbClr val="0000FF"/>
                          </a:solidFill>
                        </a:rPr>
                        <a:t>MOV</a:t>
                      </a:r>
                      <a:endParaRPr lang="zh-CN" altLang="en-US" sz="1400" dirty="0">
                        <a:solidFill>
                          <a:srgbClr val="0000FF"/>
                        </a:solidFill>
                      </a:endParaRPr>
                    </a:p>
                  </a:txBody>
                  <a:tcPr anchor="ctr"/>
                </a:tc>
                <a:tc>
                  <a:txBody>
                    <a:bodyPr/>
                    <a:lstStyle/>
                    <a:p>
                      <a:pPr algn="ctr"/>
                      <a:r>
                        <a:rPr lang="en-US" altLang="zh-CN" sz="1400" dirty="0"/>
                        <a:t>Immediate</a:t>
                      </a:r>
                      <a:r>
                        <a:rPr lang="en-US" altLang="zh-CN" sz="1400" baseline="0" dirty="0"/>
                        <a:t> value</a:t>
                      </a:r>
                      <a:endParaRPr lang="zh-CN" altLang="en-US" sz="1400" dirty="0"/>
                    </a:p>
                  </a:txBody>
                  <a:tcPr anchor="ctr"/>
                </a:tc>
                <a:tc>
                  <a:txBody>
                    <a:bodyPr/>
                    <a:lstStyle/>
                    <a:p>
                      <a:pPr algn="ctr"/>
                      <a:r>
                        <a:rPr lang="en-US" altLang="zh-CN" sz="1400" dirty="0"/>
                        <a:t>Register1</a:t>
                      </a:r>
                      <a:endParaRPr lang="zh-CN" altLang="en-US" sz="1400" dirty="0"/>
                    </a:p>
                  </a:txBody>
                  <a:tcPr anchor="ctr"/>
                </a:tc>
                <a:tc>
                  <a:txBody>
                    <a:bodyPr/>
                    <a:lstStyle/>
                    <a:p>
                      <a:pPr algn="ctr"/>
                      <a:r>
                        <a:rPr lang="en-US" altLang="zh-CN" sz="1400" dirty="0"/>
                        <a:t>None</a:t>
                      </a:r>
                      <a:endParaRPr lang="zh-CN" altLang="en-US" sz="1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solidFill>
                            <a:srgbClr val="0000FF"/>
                          </a:solidFill>
                        </a:rPr>
                        <a:t>Set</a:t>
                      </a:r>
                      <a:r>
                        <a:rPr lang="en-US" altLang="zh-CN" sz="1400" dirty="0"/>
                        <a:t> Register1 to the Immediate</a:t>
                      </a:r>
                      <a:r>
                        <a:rPr lang="en-US" altLang="zh-CN" sz="1400" baseline="0" dirty="0"/>
                        <a:t> value</a:t>
                      </a:r>
                      <a:endParaRPr lang="en-US" altLang="zh-CN" sz="1400" baseline="0" dirty="0"/>
                    </a:p>
                    <a:p>
                      <a:pPr marL="0" marR="0" indent="0" algn="ctr" defTabSz="914400" rtl="0" eaLnBrk="1" fontAlgn="auto" latinLnBrk="0" hangingPunct="1">
                        <a:lnSpc>
                          <a:spcPct val="100000"/>
                        </a:lnSpc>
                        <a:spcBef>
                          <a:spcPts val="0"/>
                        </a:spcBef>
                        <a:spcAft>
                          <a:spcPts val="0"/>
                        </a:spcAft>
                        <a:buClrTx/>
                        <a:buSzTx/>
                        <a:buFontTx/>
                        <a:buNone/>
                        <a:defRPr/>
                      </a:pPr>
                      <a:r>
                        <a:rPr lang="en-US" altLang="zh-CN" sz="1400" baseline="0" dirty="0"/>
                        <a:t>E.g., </a:t>
                      </a:r>
                      <a:r>
                        <a:rPr lang="en-US" altLang="zh-CN" sz="1400" baseline="0" dirty="0">
                          <a:solidFill>
                            <a:srgbClr val="0000FF"/>
                          </a:solidFill>
                        </a:rPr>
                        <a:t>MOV 0, R1 </a:t>
                      </a:r>
                      <a:r>
                        <a:rPr lang="en-US" altLang="zh-CN" sz="1400" baseline="0" dirty="0"/>
                        <a:t>means 0</a:t>
                      </a:r>
                      <a:r>
                        <a:rPr lang="en-US" altLang="zh-CN" sz="1400" baseline="0" dirty="0">
                          <a:sym typeface="Wingdings" panose="05000000000000000000" pitchFamily="2" charset="2"/>
                        </a:rPr>
                        <a:t>R1</a:t>
                      </a:r>
                      <a:endParaRPr lang="zh-CN" altLang="en-US" sz="1400" dirty="0"/>
                    </a:p>
                  </a:txBody>
                  <a:tcPr anchor="ctr"/>
                </a:tc>
              </a:tr>
              <a:tr h="321181">
                <a:tc>
                  <a:txBody>
                    <a:bodyPr/>
                    <a:lstStyle/>
                    <a:p>
                      <a:pPr algn="ctr"/>
                      <a:r>
                        <a:rPr lang="en-US" altLang="zh-CN" sz="1400" dirty="0"/>
                        <a:t>…</a:t>
                      </a:r>
                      <a:endParaRPr lang="zh-CN" altLang="en-US" sz="1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t>…</a:t>
                      </a:r>
                      <a:endParaRPr lang="zh-CN" altLang="en-US" sz="1400" dirty="0"/>
                    </a:p>
                  </a:txBody>
                  <a:tcPr anchor="ctr"/>
                </a:tc>
                <a:tc>
                  <a:txBody>
                    <a:bodyPr/>
                    <a:lstStyle/>
                    <a:p>
                      <a:pPr algn="ctr"/>
                      <a:r>
                        <a:rPr lang="en-US" altLang="zh-CN" sz="1400" dirty="0"/>
                        <a:t>…</a:t>
                      </a:r>
                      <a:endParaRPr lang="zh-CN" altLang="en-US" sz="1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t>…</a:t>
                      </a:r>
                      <a:endParaRPr lang="zh-CN" altLang="en-US" sz="1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t>…</a:t>
                      </a:r>
                      <a:endParaRPr lang="zh-CN" altLang="en-US" sz="1400" dirty="0"/>
                    </a:p>
                  </a:txBody>
                  <a:tcPr anchor="ctr"/>
                </a:tc>
              </a:tr>
            </a:tbl>
          </a:graphicData>
        </a:graphic>
      </p:graphicFrame>
      <p:sp>
        <p:nvSpPr>
          <p:cNvPr id="7" name="标题 1"/>
          <p:cNvSpPr>
            <a:spLocks noGrp="1"/>
          </p:cNvSpPr>
          <p:nvPr>
            <p:ph type="title"/>
          </p:nvPr>
        </p:nvSpPr>
        <p:spPr>
          <a:xfrm>
            <a:off x="251520" y="122238"/>
            <a:ext cx="8712968" cy="858490"/>
          </a:xfrm>
        </p:spPr>
        <p:txBody>
          <a:bodyPr/>
          <a:lstStyle/>
          <a:p>
            <a:r>
              <a:rPr lang="en-US" altLang="zh-CN" dirty="0"/>
              <a:t>Criteria of each student’s </a:t>
            </a:r>
            <a:r>
              <a:rPr lang="en-US" altLang="zh-CN" dirty="0">
                <a:solidFill>
                  <a:srgbClr val="FF0000"/>
                </a:solidFill>
              </a:rPr>
              <a:t>design</a:t>
            </a:r>
            <a:endParaRPr lang="zh-CN" altLang="en-US"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052736"/>
            <a:ext cx="8640960" cy="3528392"/>
          </a:xfrm>
        </p:spPr>
        <p:txBody>
          <a:bodyPr/>
          <a:lstStyle/>
          <a:p>
            <a:pPr>
              <a:buClrTx/>
            </a:pPr>
            <a:r>
              <a:rPr lang="en-US" altLang="zh-CN" dirty="0"/>
              <a:t>The “assembly language” program of </a:t>
            </a:r>
            <a:r>
              <a:rPr lang="en-US" altLang="zh-CN" dirty="0">
                <a:solidFill>
                  <a:srgbClr val="FF0000"/>
                </a:solidFill>
              </a:rPr>
              <a:t>quicksort</a:t>
            </a:r>
            <a:endParaRPr lang="en-US" altLang="zh-CN" dirty="0">
              <a:solidFill>
                <a:srgbClr val="FF0000"/>
              </a:solidFill>
            </a:endParaRPr>
          </a:p>
          <a:p>
            <a:pPr lvl="1">
              <a:buClrTx/>
            </a:pPr>
            <a:r>
              <a:rPr lang="en-US" altLang="zh-CN" sz="2000" dirty="0"/>
              <a:t>E.g., my program is shown in the following table, which consists of a sequence of </a:t>
            </a:r>
            <a:r>
              <a:rPr lang="en-US" altLang="zh-CN" sz="2000" dirty="0">
                <a:solidFill>
                  <a:srgbClr val="FF0000"/>
                </a:solidFill>
              </a:rPr>
              <a:t>12 instructions</a:t>
            </a:r>
            <a:endParaRPr lang="en-US" altLang="zh-CN" sz="2000" dirty="0">
              <a:solidFill>
                <a:srgbClr val="FF0000"/>
              </a:solidFill>
            </a:endParaRPr>
          </a:p>
          <a:p>
            <a:pPr>
              <a:buClrTx/>
            </a:pPr>
            <a:endParaRPr lang="en-US" altLang="zh-CN" sz="2400" dirty="0"/>
          </a:p>
          <a:p>
            <a:pPr>
              <a:buClrTx/>
            </a:pPr>
            <a:endParaRPr lang="en-US" altLang="zh-CN" sz="2400" dirty="0"/>
          </a:p>
          <a:p>
            <a:pPr>
              <a:buClrTx/>
            </a:pPr>
            <a:endParaRPr lang="en-US" altLang="zh-CN" sz="2400" dirty="0"/>
          </a:p>
          <a:p>
            <a:pPr>
              <a:buClrTx/>
            </a:pPr>
            <a:endParaRPr lang="en-US" altLang="zh-CN" sz="2400" dirty="0"/>
          </a:p>
          <a:p>
            <a:pPr>
              <a:buClrTx/>
            </a:pPr>
            <a:r>
              <a:rPr lang="en-US" altLang="zh-CN" sz="2400" dirty="0">
                <a:solidFill>
                  <a:srgbClr val="FF0000"/>
                </a:solidFill>
              </a:rPr>
              <a:t>Record of execution </a:t>
            </a:r>
            <a:r>
              <a:rPr lang="en-US" altLang="zh-CN" sz="2400" dirty="0"/>
              <a:t>(of 129 steps)</a:t>
            </a:r>
            <a:endParaRPr lang="en-US" altLang="zh-CN" sz="2400" dirty="0"/>
          </a:p>
        </p:txBody>
      </p:sp>
      <p:sp>
        <p:nvSpPr>
          <p:cNvPr id="4" name="灯片编号占位符 3"/>
          <p:cNvSpPr>
            <a:spLocks noGrp="1"/>
          </p:cNvSpPr>
          <p:nvPr>
            <p:ph type="sldNum" sz="quarter" idx="12"/>
          </p:nvPr>
        </p:nvSpPr>
        <p:spPr/>
        <p:txBody>
          <a:bodyPr/>
          <a:lstStyle/>
          <a:p>
            <a:fld id="{B624FEA1-8D4F-4C27-B315-433CCAC1694E}" type="slidenum">
              <a:rPr lang="en-US" altLang="zh-CN" smtClean="0"/>
            </a:fld>
            <a:endParaRPr lang="en-US" altLang="zh-CN"/>
          </a:p>
        </p:txBody>
      </p:sp>
      <p:graphicFrame>
        <p:nvGraphicFramePr>
          <p:cNvPr id="6" name="表格 5"/>
          <p:cNvGraphicFramePr>
            <a:graphicFrameLocks noGrp="1"/>
          </p:cNvGraphicFramePr>
          <p:nvPr>
            <p:custDataLst>
              <p:tags r:id="rId1"/>
            </p:custDataLst>
          </p:nvPr>
        </p:nvGraphicFramePr>
        <p:xfrm>
          <a:off x="179512" y="2342885"/>
          <a:ext cx="8712968" cy="1268472"/>
        </p:xfrm>
        <a:graphic>
          <a:graphicData uri="http://schemas.openxmlformats.org/drawingml/2006/table">
            <a:tbl>
              <a:tblPr firstRow="1" bandRow="1">
                <a:tableStyleId>{5940675A-B579-460E-94D1-54222C63F5DA}</a:tableStyleId>
              </a:tblPr>
              <a:tblGrid>
                <a:gridCol w="1262903"/>
                <a:gridCol w="1506993"/>
                <a:gridCol w="5943072"/>
              </a:tblGrid>
              <a:tr h="321310">
                <a:tc>
                  <a:txBody>
                    <a:bodyPr/>
                    <a:lstStyle/>
                    <a:p>
                      <a:pPr algn="ctr"/>
                      <a:r>
                        <a:rPr lang="en-US" altLang="zh-CN" sz="1400" b="1" dirty="0"/>
                        <a:t>No.</a:t>
                      </a:r>
                      <a:endParaRPr lang="zh-CN" altLang="en-US" sz="1400" b="1" dirty="0"/>
                    </a:p>
                  </a:txBody>
                  <a:tcPr anchor="ctr"/>
                </a:tc>
                <a:tc>
                  <a:txBody>
                    <a:bodyPr/>
                    <a:lstStyle/>
                    <a:p>
                      <a:pPr algn="ctr"/>
                      <a:r>
                        <a:rPr lang="en-US" altLang="zh-CN" sz="1400" b="1" dirty="0"/>
                        <a:t>Instruction</a:t>
                      </a:r>
                      <a:endParaRPr lang="zh-CN" altLang="en-US" sz="1400" b="1" dirty="0"/>
                    </a:p>
                  </a:txBody>
                  <a:tcPr anchor="ctr"/>
                </a:tc>
                <a:tc>
                  <a:txBody>
                    <a:bodyPr/>
                    <a:lstStyle/>
                    <a:p>
                      <a:pPr algn="ctr"/>
                      <a:r>
                        <a:rPr lang="en-US" altLang="zh-CN" sz="1400" b="1" dirty="0"/>
                        <a:t>Explanatory</a:t>
                      </a:r>
                      <a:r>
                        <a:rPr lang="en-US" altLang="zh-CN" sz="1400" b="1" baseline="0" dirty="0"/>
                        <a:t> Comments</a:t>
                      </a:r>
                      <a:endParaRPr lang="zh-CN" altLang="en-US" sz="1400" b="1" dirty="0"/>
                    </a:p>
                  </a:txBody>
                  <a:tcPr anchor="ctr"/>
                </a:tc>
              </a:tr>
              <a:tr h="304800">
                <a:tc>
                  <a:txBody>
                    <a:bodyPr/>
                    <a:lstStyle/>
                    <a:p>
                      <a:pPr algn="ctr"/>
                      <a:r>
                        <a:rPr lang="en-US" altLang="zh-CN" sz="1400" dirty="0"/>
                        <a:t>1</a:t>
                      </a:r>
                      <a:endParaRPr lang="zh-CN" altLang="en-US" sz="1400" dirty="0"/>
                    </a:p>
                  </a:txBody>
                  <a:tcPr anchor="ctr"/>
                </a:tc>
                <a:tc>
                  <a:txBody>
                    <a:bodyPr/>
                    <a:lstStyle/>
                    <a:p>
                      <a:pPr algn="ctr"/>
                      <a:r>
                        <a:rPr lang="en-US" altLang="zh-CN" sz="1400" dirty="0"/>
                        <a:t>MOV 17, R1</a:t>
                      </a:r>
                      <a:endParaRPr lang="zh-CN" altLang="en-US" sz="1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t>Initialize R1 to N,</a:t>
                      </a:r>
                      <a:r>
                        <a:rPr lang="en-US" altLang="zh-CN" sz="1400" baseline="0" dirty="0"/>
                        <a:t> the number of data items to be sorted</a:t>
                      </a:r>
                      <a:endParaRPr lang="en-US" altLang="zh-CN" sz="1400" baseline="0" dirty="0"/>
                    </a:p>
                  </a:txBody>
                  <a:tcPr anchor="ctr"/>
                </a:tc>
              </a:tr>
              <a:tr h="321181">
                <a:tc>
                  <a:txBody>
                    <a:bodyPr/>
                    <a:lstStyle/>
                    <a:p>
                      <a:pPr algn="ctr"/>
                      <a:r>
                        <a:rPr lang="en-US" altLang="zh-CN" sz="1400" dirty="0"/>
                        <a:t>…</a:t>
                      </a:r>
                      <a:endParaRPr lang="zh-CN" altLang="en-US" sz="1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t>…</a:t>
                      </a:r>
                      <a:endParaRPr lang="zh-CN" altLang="en-US" sz="1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t>…</a:t>
                      </a:r>
                      <a:endParaRPr lang="zh-CN" altLang="en-US" sz="1400" dirty="0"/>
                    </a:p>
                  </a:txBody>
                  <a:tcPr anchor="ctr"/>
                </a:tc>
              </a:tr>
              <a:tr h="321181">
                <a:tc>
                  <a:txBody>
                    <a:bodyPr/>
                    <a:lstStyle/>
                    <a:p>
                      <a:pPr algn="ctr"/>
                      <a:r>
                        <a:rPr lang="en-US" altLang="zh-CN" sz="1400" dirty="0"/>
                        <a:t>12</a:t>
                      </a:r>
                      <a:endParaRPr lang="zh-CN" altLang="en-US" sz="1400" dirty="0"/>
                    </a:p>
                  </a:txBody>
                  <a:tcPr anchor="ctr"/>
                </a:tc>
                <a:tc>
                  <a:txBody>
                    <a:bodyPr/>
                    <a:lstStyle/>
                    <a:p>
                      <a:pPr algn="ctr"/>
                      <a:r>
                        <a:rPr lang="en-US" altLang="zh-CN" sz="1400" dirty="0"/>
                        <a:t>HALT</a:t>
                      </a:r>
                      <a:endParaRPr lang="zh-CN" altLang="en-US" sz="1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t>The</a:t>
                      </a:r>
                      <a:r>
                        <a:rPr lang="en-US" altLang="zh-CN" sz="1400" baseline="0" dirty="0"/>
                        <a:t> program terminates. The sorted result is in the Operational Unit</a:t>
                      </a:r>
                      <a:endParaRPr lang="zh-CN" altLang="en-US" sz="1400" dirty="0"/>
                    </a:p>
                  </a:txBody>
                  <a:tcPr anchor="ctr"/>
                </a:tc>
              </a:tr>
            </a:tbl>
          </a:graphicData>
        </a:graphic>
      </p:graphicFrame>
      <p:graphicFrame>
        <p:nvGraphicFramePr>
          <p:cNvPr id="7" name="表格 6"/>
          <p:cNvGraphicFramePr>
            <a:graphicFrameLocks noGrp="1"/>
          </p:cNvGraphicFramePr>
          <p:nvPr/>
        </p:nvGraphicFramePr>
        <p:xfrm>
          <a:off x="755576" y="4523623"/>
          <a:ext cx="7776865" cy="2208245"/>
        </p:xfrm>
        <a:graphic>
          <a:graphicData uri="http://schemas.openxmlformats.org/drawingml/2006/table">
            <a:tbl>
              <a:tblPr firstRow="1" firstCol="1" bandRow="1" bandCol="1">
                <a:tableStyleId>{5940675A-B579-460E-94D1-54222C63F5DA}</a:tableStyleId>
              </a:tblPr>
              <a:tblGrid>
                <a:gridCol w="621041"/>
                <a:gridCol w="2155174"/>
                <a:gridCol w="5000650"/>
              </a:tblGrid>
              <a:tr h="274316">
                <a:tc>
                  <a:txBody>
                    <a:bodyPr/>
                    <a:lstStyle/>
                    <a:p>
                      <a:pPr hangingPunct="0">
                        <a:lnSpc>
                          <a:spcPts val="1000"/>
                        </a:lnSpc>
                        <a:spcBef>
                          <a:spcPts val="300"/>
                        </a:spcBef>
                        <a:spcAft>
                          <a:spcPts val="0"/>
                        </a:spcAft>
                      </a:pPr>
                      <a:r>
                        <a:rPr lang="zh-CN" sz="1200" b="1" dirty="0">
                          <a:effectLst/>
                        </a:rPr>
                        <a:t>Step</a:t>
                      </a:r>
                      <a:endParaRPr lang="zh-CN" sz="1200" b="1" dirty="0">
                        <a:effectLst/>
                        <a:latin typeface="Times" panose="02020603050405020304" pitchFamily="18" charset="0"/>
                        <a:ea typeface="等线" panose="02010600030101010101" pitchFamily="2" charset="-122"/>
                        <a:cs typeface="Times New Roman" panose="02020603050405020304" charset="0"/>
                      </a:endParaRPr>
                    </a:p>
                  </a:txBody>
                  <a:tcPr marL="68580" marR="68580" marT="0" marB="0" anchor="ctr"/>
                </a:tc>
                <a:tc>
                  <a:txBody>
                    <a:bodyPr/>
                    <a:lstStyle/>
                    <a:p>
                      <a:pPr hangingPunct="0">
                        <a:lnSpc>
                          <a:spcPts val="1000"/>
                        </a:lnSpc>
                        <a:spcBef>
                          <a:spcPts val="300"/>
                        </a:spcBef>
                        <a:spcAft>
                          <a:spcPts val="0"/>
                        </a:spcAft>
                      </a:pPr>
                      <a:r>
                        <a:rPr lang="zh-CN" sz="1200" b="1" dirty="0">
                          <a:effectLst/>
                        </a:rPr>
                        <a:t>Instruction Executed</a:t>
                      </a:r>
                      <a:endParaRPr lang="zh-CN" sz="1200" b="1" dirty="0">
                        <a:effectLst/>
                        <a:latin typeface="Times" panose="02020603050405020304" pitchFamily="18" charset="0"/>
                        <a:ea typeface="等线" panose="02010600030101010101" pitchFamily="2" charset="-122"/>
                        <a:cs typeface="Times New Roman" panose="02020603050405020304" charset="0"/>
                      </a:endParaRPr>
                    </a:p>
                  </a:txBody>
                  <a:tcPr marL="68580" marR="68580" marT="0" marB="0" anchor="ctr"/>
                </a:tc>
                <a:tc>
                  <a:txBody>
                    <a:bodyPr/>
                    <a:lstStyle/>
                    <a:p>
                      <a:pPr hangingPunct="0">
                        <a:lnSpc>
                          <a:spcPts val="1000"/>
                        </a:lnSpc>
                        <a:spcBef>
                          <a:spcPts val="300"/>
                        </a:spcBef>
                        <a:spcAft>
                          <a:spcPts val="0"/>
                        </a:spcAft>
                      </a:pPr>
                      <a:r>
                        <a:rPr lang="zh-CN" sz="1200" b="1" dirty="0">
                          <a:effectLst/>
                        </a:rPr>
                        <a:t>Explanatory Comments</a:t>
                      </a:r>
                      <a:endParaRPr lang="zh-CN" sz="1200" b="1" dirty="0">
                        <a:effectLst/>
                        <a:latin typeface="Times" panose="02020603050405020304" pitchFamily="18" charset="0"/>
                        <a:ea typeface="等线" panose="02010600030101010101" pitchFamily="2" charset="-122"/>
                        <a:cs typeface="Times New Roman" panose="02020603050405020304" charset="0"/>
                      </a:endParaRPr>
                    </a:p>
                  </a:txBody>
                  <a:tcPr marL="68580" marR="68580" marT="0" marB="0" anchor="ctr"/>
                </a:tc>
              </a:tr>
              <a:tr h="274316">
                <a:tc>
                  <a:txBody>
                    <a:bodyPr/>
                    <a:lstStyle/>
                    <a:p>
                      <a:pPr hangingPunct="0">
                        <a:lnSpc>
                          <a:spcPts val="1000"/>
                        </a:lnSpc>
                        <a:spcBef>
                          <a:spcPts val="300"/>
                        </a:spcBef>
                        <a:spcAft>
                          <a:spcPts val="0"/>
                        </a:spcAft>
                      </a:pPr>
                      <a:r>
                        <a:rPr lang="zh-CN" sz="1200">
                          <a:effectLst/>
                        </a:rPr>
                        <a:t>0</a:t>
                      </a:r>
                      <a:endParaRPr lang="zh-CN" sz="1200">
                        <a:effectLst/>
                        <a:latin typeface="Times" panose="02020603050405020304" pitchFamily="18" charset="0"/>
                        <a:ea typeface="等线" panose="02010600030101010101" pitchFamily="2" charset="-122"/>
                        <a:cs typeface="Times New Roman" panose="02020603050405020304" charset="0"/>
                      </a:endParaRPr>
                    </a:p>
                  </a:txBody>
                  <a:tcPr marL="68580" marR="68580" marT="0" marB="0" anchor="ctr"/>
                </a:tc>
                <a:tc>
                  <a:txBody>
                    <a:bodyPr/>
                    <a:lstStyle/>
                    <a:p>
                      <a:pPr hangingPunct="0">
                        <a:lnSpc>
                          <a:spcPts val="1000"/>
                        </a:lnSpc>
                        <a:spcBef>
                          <a:spcPts val="300"/>
                        </a:spcBef>
                        <a:spcAft>
                          <a:spcPts val="0"/>
                        </a:spcAft>
                      </a:pPr>
                      <a:r>
                        <a:rPr lang="zh-CN" sz="1200" dirty="0">
                          <a:effectLst/>
                        </a:rPr>
                        <a:t>Initial configuration</a:t>
                      </a:r>
                      <a:endParaRPr lang="zh-CN" sz="1200" dirty="0">
                        <a:effectLst/>
                        <a:latin typeface="Times" panose="02020603050405020304" pitchFamily="18" charset="0"/>
                        <a:ea typeface="等线" panose="02010600030101010101" pitchFamily="2" charset="-122"/>
                        <a:cs typeface="Times New Roman" panose="02020603050405020304" charset="0"/>
                      </a:endParaRPr>
                    </a:p>
                  </a:txBody>
                  <a:tcPr marL="68580" marR="68580" marT="0" marB="0" anchor="ctr"/>
                </a:tc>
                <a:tc>
                  <a:txBody>
                    <a:bodyPr/>
                    <a:lstStyle/>
                    <a:p>
                      <a:pPr hangingPunct="0">
                        <a:lnSpc>
                          <a:spcPts val="1000"/>
                        </a:lnSpc>
                        <a:spcBef>
                          <a:spcPts val="300"/>
                        </a:spcBef>
                        <a:spcAft>
                          <a:spcPts val="0"/>
                        </a:spcAft>
                      </a:pPr>
                      <a:r>
                        <a:rPr lang="zh-CN" sz="1200">
                          <a:effectLst/>
                        </a:rPr>
                        <a:t>Students of the data group are sorted by name; N=16</a:t>
                      </a:r>
                      <a:endParaRPr lang="zh-CN" sz="1200">
                        <a:effectLst/>
                        <a:latin typeface="Times" panose="02020603050405020304" pitchFamily="18" charset="0"/>
                        <a:ea typeface="等线" panose="02010600030101010101" pitchFamily="2" charset="-122"/>
                        <a:cs typeface="Times New Roman" panose="02020603050405020304" charset="0"/>
                      </a:endParaRPr>
                    </a:p>
                  </a:txBody>
                  <a:tcPr marL="68580" marR="68580" marT="0" marB="0" anchor="ctr"/>
                </a:tc>
              </a:tr>
              <a:tr h="240028">
                <a:tc>
                  <a:txBody>
                    <a:bodyPr/>
                    <a:lstStyle/>
                    <a:p>
                      <a:pPr hangingPunct="0">
                        <a:lnSpc>
                          <a:spcPts val="1000"/>
                        </a:lnSpc>
                        <a:spcBef>
                          <a:spcPts val="300"/>
                        </a:spcBef>
                        <a:spcAft>
                          <a:spcPts val="0"/>
                        </a:spcAft>
                      </a:pPr>
                      <a:r>
                        <a:rPr lang="zh-CN" sz="1200">
                          <a:effectLst/>
                        </a:rPr>
                        <a:t>1</a:t>
                      </a:r>
                      <a:endParaRPr lang="zh-CN" sz="1200">
                        <a:effectLst/>
                        <a:latin typeface="Times" panose="02020603050405020304" pitchFamily="18" charset="0"/>
                        <a:ea typeface="等线" panose="02010600030101010101" pitchFamily="2" charset="-122"/>
                        <a:cs typeface="Times New Roman" panose="02020603050405020304" charset="0"/>
                      </a:endParaRPr>
                    </a:p>
                  </a:txBody>
                  <a:tcPr marL="68580" marR="68580" marT="0" marB="0" anchor="ctr"/>
                </a:tc>
                <a:tc>
                  <a:txBody>
                    <a:bodyPr/>
                    <a:lstStyle/>
                    <a:p>
                      <a:pPr hangingPunct="0">
                        <a:lnSpc>
                          <a:spcPts val="1000"/>
                        </a:lnSpc>
                        <a:spcBef>
                          <a:spcPts val="300"/>
                        </a:spcBef>
                        <a:spcAft>
                          <a:spcPts val="0"/>
                        </a:spcAft>
                      </a:pPr>
                      <a:r>
                        <a:rPr lang="zh-CN" sz="1200" dirty="0">
                          <a:effectLst/>
                        </a:rPr>
                        <a:t>MOV 17, R1</a:t>
                      </a:r>
                      <a:endParaRPr lang="zh-CN" sz="1200" dirty="0">
                        <a:effectLst/>
                        <a:latin typeface="Times" panose="02020603050405020304" pitchFamily="18" charset="0"/>
                        <a:ea typeface="等线" panose="02010600030101010101" pitchFamily="2" charset="-122"/>
                        <a:cs typeface="Times New Roman" panose="02020603050405020304" charset="0"/>
                      </a:endParaRPr>
                    </a:p>
                  </a:txBody>
                  <a:tcPr marL="68580" marR="68580" marT="0" marB="0" anchor="ctr"/>
                </a:tc>
                <a:tc>
                  <a:txBody>
                    <a:bodyPr/>
                    <a:lstStyle/>
                    <a:p>
                      <a:pPr hangingPunct="0">
                        <a:lnSpc>
                          <a:spcPts val="1000"/>
                        </a:lnSpc>
                        <a:spcBef>
                          <a:spcPts val="300"/>
                        </a:spcBef>
                        <a:spcAft>
                          <a:spcPts val="0"/>
                        </a:spcAft>
                      </a:pPr>
                      <a:r>
                        <a:rPr lang="zh-CN" sz="1200" dirty="0">
                          <a:effectLst/>
                        </a:rPr>
                        <a:t>Initialize R1 to N, the number of data items to be sorted</a:t>
                      </a:r>
                      <a:endParaRPr lang="zh-CN" sz="1200" dirty="0">
                        <a:effectLst/>
                        <a:latin typeface="Times" panose="02020603050405020304" pitchFamily="18" charset="0"/>
                        <a:ea typeface="等线" panose="02010600030101010101" pitchFamily="2" charset="-122"/>
                        <a:cs typeface="Times New Roman" panose="02020603050405020304" charset="0"/>
                      </a:endParaRPr>
                    </a:p>
                  </a:txBody>
                  <a:tcPr marL="68580" marR="68580" marT="0" marB="0" anchor="ctr"/>
                </a:tc>
              </a:tr>
              <a:tr h="219452">
                <a:tc>
                  <a:txBody>
                    <a:bodyPr/>
                    <a:lstStyle/>
                    <a:p>
                      <a:pPr hangingPunct="0">
                        <a:lnSpc>
                          <a:spcPts val="1000"/>
                        </a:lnSpc>
                        <a:spcBef>
                          <a:spcPts val="300"/>
                        </a:spcBef>
                        <a:spcAft>
                          <a:spcPts val="0"/>
                        </a:spcAft>
                      </a:pPr>
                      <a:r>
                        <a:rPr lang="zh-CN" sz="1200">
                          <a:effectLst/>
                        </a:rPr>
                        <a:t>2</a:t>
                      </a:r>
                      <a:endParaRPr lang="zh-CN" sz="1200">
                        <a:effectLst/>
                        <a:latin typeface="Times" panose="02020603050405020304" pitchFamily="18" charset="0"/>
                        <a:ea typeface="等线" panose="02010600030101010101" pitchFamily="2" charset="-122"/>
                        <a:cs typeface="Times New Roman" panose="02020603050405020304" charset="0"/>
                      </a:endParaRPr>
                    </a:p>
                  </a:txBody>
                  <a:tcPr marL="68580" marR="68580" marT="0" marB="0" anchor="ctr"/>
                </a:tc>
                <a:tc>
                  <a:txBody>
                    <a:bodyPr/>
                    <a:lstStyle/>
                    <a:p>
                      <a:pPr hangingPunct="0">
                        <a:lnSpc>
                          <a:spcPts val="1000"/>
                        </a:lnSpc>
                        <a:spcBef>
                          <a:spcPts val="300"/>
                        </a:spcBef>
                        <a:spcAft>
                          <a:spcPts val="0"/>
                        </a:spcAft>
                      </a:pPr>
                      <a:r>
                        <a:rPr lang="zh-CN" sz="1200" dirty="0">
                          <a:effectLst/>
                        </a:rPr>
                        <a:t>…</a:t>
                      </a:r>
                      <a:endParaRPr lang="zh-CN" sz="1200" dirty="0">
                        <a:effectLst/>
                        <a:latin typeface="Times" panose="02020603050405020304" pitchFamily="18" charset="0"/>
                        <a:ea typeface="等线" panose="02010600030101010101" pitchFamily="2" charset="-122"/>
                        <a:cs typeface="Times New Roman" panose="02020603050405020304" charset="0"/>
                      </a:endParaRPr>
                    </a:p>
                  </a:txBody>
                  <a:tcPr marL="68580" marR="68580" marT="0" marB="0" anchor="ctr"/>
                </a:tc>
                <a:tc>
                  <a:txBody>
                    <a:bodyPr/>
                    <a:lstStyle/>
                    <a:p>
                      <a:pPr hangingPunct="0">
                        <a:lnSpc>
                          <a:spcPts val="1000"/>
                        </a:lnSpc>
                        <a:spcBef>
                          <a:spcPts val="300"/>
                        </a:spcBef>
                        <a:spcAft>
                          <a:spcPts val="0"/>
                        </a:spcAft>
                      </a:pPr>
                      <a:r>
                        <a:rPr lang="zh-CN" sz="1200" dirty="0">
                          <a:effectLst/>
                        </a:rPr>
                        <a:t>…</a:t>
                      </a:r>
                      <a:endParaRPr lang="zh-CN" sz="1200" dirty="0">
                        <a:effectLst/>
                        <a:latin typeface="Times" panose="02020603050405020304" pitchFamily="18" charset="0"/>
                        <a:ea typeface="等线" panose="02010600030101010101" pitchFamily="2" charset="-122"/>
                        <a:cs typeface="Times New Roman" panose="02020603050405020304" charset="0"/>
                      </a:endParaRPr>
                    </a:p>
                  </a:txBody>
                  <a:tcPr marL="68580" marR="68580" marT="0" marB="0" anchor="ctr"/>
                </a:tc>
              </a:tr>
              <a:tr h="171448">
                <a:tc>
                  <a:txBody>
                    <a:bodyPr/>
                    <a:lstStyle/>
                    <a:p>
                      <a:pPr hangingPunct="0">
                        <a:lnSpc>
                          <a:spcPts val="1000"/>
                        </a:lnSpc>
                        <a:spcBef>
                          <a:spcPts val="300"/>
                        </a:spcBef>
                        <a:spcAft>
                          <a:spcPts val="0"/>
                        </a:spcAft>
                      </a:pPr>
                      <a:r>
                        <a:rPr lang="zh-CN" sz="1200">
                          <a:effectLst/>
                        </a:rPr>
                        <a:t>…</a:t>
                      </a:r>
                      <a:endParaRPr lang="zh-CN" sz="1200">
                        <a:effectLst/>
                        <a:latin typeface="Times" panose="02020603050405020304" pitchFamily="18" charset="0"/>
                        <a:ea typeface="等线" panose="02010600030101010101" pitchFamily="2" charset="-122"/>
                        <a:cs typeface="Times New Roman" panose="02020603050405020304" charset="0"/>
                      </a:endParaRPr>
                    </a:p>
                  </a:txBody>
                  <a:tcPr marL="68580" marR="68580" marT="0" marB="0" anchor="ctr"/>
                </a:tc>
                <a:tc>
                  <a:txBody>
                    <a:bodyPr/>
                    <a:lstStyle/>
                    <a:p>
                      <a:pPr hangingPunct="0">
                        <a:lnSpc>
                          <a:spcPts val="1000"/>
                        </a:lnSpc>
                        <a:spcBef>
                          <a:spcPts val="300"/>
                        </a:spcBef>
                        <a:spcAft>
                          <a:spcPts val="0"/>
                        </a:spcAft>
                      </a:pPr>
                      <a:r>
                        <a:rPr lang="zh-CN" sz="1200">
                          <a:effectLst/>
                        </a:rPr>
                        <a:t>…</a:t>
                      </a:r>
                      <a:endParaRPr lang="zh-CN" sz="1200">
                        <a:effectLst/>
                        <a:latin typeface="Times" panose="02020603050405020304" pitchFamily="18" charset="0"/>
                        <a:ea typeface="等线" panose="02010600030101010101" pitchFamily="2" charset="-122"/>
                        <a:cs typeface="Times New Roman" panose="02020603050405020304" charset="0"/>
                      </a:endParaRPr>
                    </a:p>
                  </a:txBody>
                  <a:tcPr marL="68580" marR="68580" marT="0" marB="0" anchor="ctr"/>
                </a:tc>
                <a:tc>
                  <a:txBody>
                    <a:bodyPr/>
                    <a:lstStyle/>
                    <a:p>
                      <a:pPr hangingPunct="0">
                        <a:lnSpc>
                          <a:spcPts val="1000"/>
                        </a:lnSpc>
                        <a:spcBef>
                          <a:spcPts val="300"/>
                        </a:spcBef>
                        <a:spcAft>
                          <a:spcPts val="0"/>
                        </a:spcAft>
                      </a:pPr>
                      <a:r>
                        <a:rPr lang="zh-CN" sz="1200" dirty="0">
                          <a:effectLst/>
                        </a:rPr>
                        <a:t>…</a:t>
                      </a:r>
                      <a:endParaRPr lang="zh-CN" sz="1200" dirty="0">
                        <a:effectLst/>
                        <a:latin typeface="Times" panose="02020603050405020304" pitchFamily="18" charset="0"/>
                        <a:ea typeface="等线" panose="02010600030101010101" pitchFamily="2" charset="-122"/>
                        <a:cs typeface="Times New Roman" panose="02020603050405020304" charset="0"/>
                      </a:endParaRPr>
                    </a:p>
                  </a:txBody>
                  <a:tcPr marL="68580" marR="68580" marT="0" marB="0" anchor="ctr"/>
                </a:tc>
              </a:tr>
              <a:tr h="240026">
                <a:tc>
                  <a:txBody>
                    <a:bodyPr/>
                    <a:lstStyle/>
                    <a:p>
                      <a:pPr hangingPunct="0">
                        <a:lnSpc>
                          <a:spcPts val="1000"/>
                        </a:lnSpc>
                        <a:spcBef>
                          <a:spcPts val="300"/>
                        </a:spcBef>
                        <a:spcAft>
                          <a:spcPts val="0"/>
                        </a:spcAft>
                      </a:pPr>
                      <a:r>
                        <a:rPr lang="zh-CN" sz="1200">
                          <a:effectLst/>
                        </a:rPr>
                        <a:t>…</a:t>
                      </a:r>
                      <a:endParaRPr lang="zh-CN" sz="1200">
                        <a:effectLst/>
                        <a:latin typeface="Times" panose="02020603050405020304" pitchFamily="18" charset="0"/>
                        <a:ea typeface="等线" panose="02010600030101010101" pitchFamily="2" charset="-122"/>
                        <a:cs typeface="Times New Roman" panose="02020603050405020304" charset="0"/>
                      </a:endParaRPr>
                    </a:p>
                  </a:txBody>
                  <a:tcPr marL="68580" marR="68580" marT="0" marB="0" anchor="ctr"/>
                </a:tc>
                <a:tc>
                  <a:txBody>
                    <a:bodyPr/>
                    <a:lstStyle/>
                    <a:p>
                      <a:pPr hangingPunct="0">
                        <a:lnSpc>
                          <a:spcPts val="1000"/>
                        </a:lnSpc>
                        <a:spcBef>
                          <a:spcPts val="300"/>
                        </a:spcBef>
                        <a:spcAft>
                          <a:spcPts val="0"/>
                        </a:spcAft>
                      </a:pPr>
                      <a:r>
                        <a:rPr lang="zh-CN" sz="1200">
                          <a:effectLst/>
                        </a:rPr>
                        <a:t>…</a:t>
                      </a:r>
                      <a:endParaRPr lang="zh-CN" sz="1200">
                        <a:effectLst/>
                        <a:latin typeface="Times" panose="02020603050405020304" pitchFamily="18" charset="0"/>
                        <a:ea typeface="等线" panose="02010600030101010101" pitchFamily="2" charset="-122"/>
                        <a:cs typeface="Times New Roman" panose="02020603050405020304" charset="0"/>
                      </a:endParaRPr>
                    </a:p>
                  </a:txBody>
                  <a:tcPr marL="68580" marR="68580" marT="0" marB="0" anchor="ctr"/>
                </a:tc>
                <a:tc>
                  <a:txBody>
                    <a:bodyPr/>
                    <a:lstStyle/>
                    <a:p>
                      <a:pPr hangingPunct="0">
                        <a:lnSpc>
                          <a:spcPts val="1000"/>
                        </a:lnSpc>
                        <a:spcBef>
                          <a:spcPts val="300"/>
                        </a:spcBef>
                        <a:spcAft>
                          <a:spcPts val="0"/>
                        </a:spcAft>
                      </a:pPr>
                      <a:r>
                        <a:rPr lang="zh-CN" sz="1200" dirty="0">
                          <a:effectLst/>
                        </a:rPr>
                        <a:t>Start of the first iteration of the main loop</a:t>
                      </a:r>
                      <a:endParaRPr lang="zh-CN" sz="1200" dirty="0">
                        <a:effectLst/>
                        <a:latin typeface="Times" panose="02020603050405020304" pitchFamily="18" charset="0"/>
                        <a:ea typeface="等线" panose="02010600030101010101" pitchFamily="2" charset="-122"/>
                        <a:cs typeface="Times New Roman" panose="02020603050405020304" charset="0"/>
                      </a:endParaRPr>
                    </a:p>
                  </a:txBody>
                  <a:tcPr marL="68580" marR="68580" marT="0" marB="0" anchor="ctr"/>
                </a:tc>
              </a:tr>
              <a:tr h="274316">
                <a:tc>
                  <a:txBody>
                    <a:bodyPr/>
                    <a:lstStyle/>
                    <a:p>
                      <a:pPr hangingPunct="0">
                        <a:lnSpc>
                          <a:spcPts val="1000"/>
                        </a:lnSpc>
                        <a:spcBef>
                          <a:spcPts val="300"/>
                        </a:spcBef>
                        <a:spcAft>
                          <a:spcPts val="0"/>
                        </a:spcAft>
                      </a:pPr>
                      <a:r>
                        <a:rPr lang="zh-CN" sz="1200">
                          <a:effectLst/>
                        </a:rPr>
                        <a:t>…</a:t>
                      </a:r>
                      <a:endParaRPr lang="zh-CN" sz="1200">
                        <a:effectLst/>
                        <a:latin typeface="Times" panose="02020603050405020304" pitchFamily="18" charset="0"/>
                        <a:ea typeface="等线" panose="02010600030101010101" pitchFamily="2" charset="-122"/>
                        <a:cs typeface="Times New Roman" panose="02020603050405020304" charset="0"/>
                      </a:endParaRPr>
                    </a:p>
                  </a:txBody>
                  <a:tcPr marL="68580" marR="68580" marT="0" marB="0" anchor="ctr"/>
                </a:tc>
                <a:tc>
                  <a:txBody>
                    <a:bodyPr/>
                    <a:lstStyle/>
                    <a:p>
                      <a:pPr hangingPunct="0">
                        <a:lnSpc>
                          <a:spcPts val="1000"/>
                        </a:lnSpc>
                        <a:spcBef>
                          <a:spcPts val="300"/>
                        </a:spcBef>
                        <a:spcAft>
                          <a:spcPts val="0"/>
                        </a:spcAft>
                      </a:pPr>
                      <a:r>
                        <a:rPr lang="zh-CN" sz="1200" dirty="0">
                          <a:effectLst/>
                        </a:rPr>
                        <a:t>…</a:t>
                      </a:r>
                      <a:endParaRPr lang="zh-CN" sz="1200" dirty="0">
                        <a:effectLst/>
                        <a:latin typeface="Times" panose="02020603050405020304" pitchFamily="18" charset="0"/>
                        <a:ea typeface="等线" panose="02010600030101010101" pitchFamily="2" charset="-122"/>
                        <a:cs typeface="Times New Roman" panose="02020603050405020304" charset="0"/>
                      </a:endParaRPr>
                    </a:p>
                  </a:txBody>
                  <a:tcPr marL="68580" marR="68580" marT="0" marB="0" anchor="ctr"/>
                </a:tc>
                <a:tc>
                  <a:txBody>
                    <a:bodyPr/>
                    <a:lstStyle/>
                    <a:p>
                      <a:pPr hangingPunct="0">
                        <a:lnSpc>
                          <a:spcPts val="1000"/>
                        </a:lnSpc>
                        <a:spcBef>
                          <a:spcPts val="300"/>
                        </a:spcBef>
                        <a:spcAft>
                          <a:spcPts val="0"/>
                        </a:spcAft>
                      </a:pPr>
                      <a:r>
                        <a:rPr lang="zh-CN" sz="1200" dirty="0">
                          <a:effectLst/>
                        </a:rPr>
                        <a:t>…; comparison #1; …</a:t>
                      </a:r>
                      <a:endParaRPr lang="zh-CN" sz="1200" dirty="0">
                        <a:effectLst/>
                        <a:latin typeface="Times" panose="02020603050405020304" pitchFamily="18" charset="0"/>
                        <a:ea typeface="等线" panose="02010600030101010101" pitchFamily="2" charset="-122"/>
                        <a:cs typeface="Times New Roman" panose="02020603050405020304" charset="0"/>
                      </a:endParaRPr>
                    </a:p>
                  </a:txBody>
                  <a:tcPr marL="68580" marR="68580" marT="0" marB="0" anchor="ctr"/>
                </a:tc>
              </a:tr>
              <a:tr h="171448">
                <a:tc>
                  <a:txBody>
                    <a:bodyPr/>
                    <a:lstStyle/>
                    <a:p>
                      <a:pPr hangingPunct="0">
                        <a:lnSpc>
                          <a:spcPts val="1000"/>
                        </a:lnSpc>
                        <a:spcBef>
                          <a:spcPts val="300"/>
                        </a:spcBef>
                        <a:spcAft>
                          <a:spcPts val="0"/>
                        </a:spcAft>
                      </a:pPr>
                      <a:r>
                        <a:rPr lang="zh-CN" sz="1200" dirty="0">
                          <a:effectLst/>
                        </a:rPr>
                        <a:t>…</a:t>
                      </a:r>
                      <a:endParaRPr lang="zh-CN" sz="1200" dirty="0">
                        <a:effectLst/>
                        <a:latin typeface="Times" panose="02020603050405020304" pitchFamily="18" charset="0"/>
                        <a:ea typeface="等线" panose="02010600030101010101" pitchFamily="2" charset="-122"/>
                        <a:cs typeface="Times New Roman" panose="02020603050405020304" charset="0"/>
                      </a:endParaRPr>
                    </a:p>
                  </a:txBody>
                  <a:tcPr marL="68580" marR="68580" marT="0" marB="0" anchor="ctr"/>
                </a:tc>
                <a:tc>
                  <a:txBody>
                    <a:bodyPr/>
                    <a:lstStyle/>
                    <a:p>
                      <a:pPr hangingPunct="0">
                        <a:lnSpc>
                          <a:spcPts val="1000"/>
                        </a:lnSpc>
                        <a:spcBef>
                          <a:spcPts val="300"/>
                        </a:spcBef>
                        <a:spcAft>
                          <a:spcPts val="0"/>
                        </a:spcAft>
                      </a:pPr>
                      <a:r>
                        <a:rPr lang="zh-CN" sz="1200">
                          <a:effectLst/>
                        </a:rPr>
                        <a:t>…</a:t>
                      </a:r>
                      <a:endParaRPr lang="zh-CN" sz="1200">
                        <a:effectLst/>
                        <a:latin typeface="Times" panose="02020603050405020304" pitchFamily="18" charset="0"/>
                        <a:ea typeface="等线" panose="02010600030101010101" pitchFamily="2" charset="-122"/>
                        <a:cs typeface="Times New Roman" panose="02020603050405020304" charset="0"/>
                      </a:endParaRPr>
                    </a:p>
                  </a:txBody>
                  <a:tcPr marL="68580" marR="68580" marT="0" marB="0" anchor="ctr"/>
                </a:tc>
                <a:tc>
                  <a:txBody>
                    <a:bodyPr/>
                    <a:lstStyle/>
                    <a:p>
                      <a:pPr hangingPunct="0">
                        <a:lnSpc>
                          <a:spcPts val="1000"/>
                        </a:lnSpc>
                        <a:spcBef>
                          <a:spcPts val="300"/>
                        </a:spcBef>
                        <a:spcAft>
                          <a:spcPts val="0"/>
                        </a:spcAft>
                      </a:pPr>
                      <a:r>
                        <a:rPr lang="zh-CN" sz="1200" dirty="0">
                          <a:effectLst/>
                        </a:rPr>
                        <a:t>…</a:t>
                      </a:r>
                      <a:endParaRPr lang="zh-CN" sz="1200" dirty="0">
                        <a:effectLst/>
                        <a:latin typeface="Times" panose="02020603050405020304" pitchFamily="18" charset="0"/>
                        <a:ea typeface="等线" panose="02010600030101010101" pitchFamily="2" charset="-122"/>
                        <a:cs typeface="Times New Roman" panose="02020603050405020304" charset="0"/>
                      </a:endParaRPr>
                    </a:p>
                  </a:txBody>
                  <a:tcPr marL="68580" marR="68580" marT="0" marB="0" anchor="ctr"/>
                </a:tc>
              </a:tr>
              <a:tr h="342895">
                <a:tc>
                  <a:txBody>
                    <a:bodyPr/>
                    <a:lstStyle/>
                    <a:p>
                      <a:pPr hangingPunct="0">
                        <a:lnSpc>
                          <a:spcPts val="1000"/>
                        </a:lnSpc>
                        <a:spcBef>
                          <a:spcPts val="300"/>
                        </a:spcBef>
                        <a:spcAft>
                          <a:spcPts val="0"/>
                        </a:spcAft>
                      </a:pPr>
                      <a:r>
                        <a:rPr lang="zh-CN" sz="1200">
                          <a:effectLst/>
                        </a:rPr>
                        <a:t>129</a:t>
                      </a:r>
                      <a:endParaRPr lang="zh-CN" sz="1200">
                        <a:effectLst/>
                        <a:latin typeface="Times" panose="02020603050405020304" pitchFamily="18" charset="0"/>
                        <a:ea typeface="等线" panose="02010600030101010101" pitchFamily="2" charset="-122"/>
                        <a:cs typeface="Times New Roman" panose="02020603050405020304" charset="0"/>
                      </a:endParaRPr>
                    </a:p>
                  </a:txBody>
                  <a:tcPr marL="68580" marR="68580" marT="0" marB="0" anchor="ctr"/>
                </a:tc>
                <a:tc>
                  <a:txBody>
                    <a:bodyPr/>
                    <a:lstStyle/>
                    <a:p>
                      <a:pPr hangingPunct="0">
                        <a:lnSpc>
                          <a:spcPts val="1000"/>
                        </a:lnSpc>
                        <a:spcBef>
                          <a:spcPts val="300"/>
                        </a:spcBef>
                        <a:spcAft>
                          <a:spcPts val="0"/>
                        </a:spcAft>
                      </a:pPr>
                      <a:r>
                        <a:rPr lang="zh-CN" sz="1200">
                          <a:effectLst/>
                        </a:rPr>
                        <a:t>Halt</a:t>
                      </a:r>
                      <a:endParaRPr lang="zh-CN" sz="1200">
                        <a:effectLst/>
                        <a:latin typeface="Times" panose="02020603050405020304" pitchFamily="18" charset="0"/>
                        <a:ea typeface="等线" panose="02010600030101010101" pitchFamily="2" charset="-122"/>
                        <a:cs typeface="Times New Roman" panose="02020603050405020304" charset="0"/>
                      </a:endParaRPr>
                    </a:p>
                  </a:txBody>
                  <a:tcPr marL="68580" marR="68580" marT="0" marB="0" anchor="ctr"/>
                </a:tc>
                <a:tc>
                  <a:txBody>
                    <a:bodyPr/>
                    <a:lstStyle/>
                    <a:p>
                      <a:pPr hangingPunct="0">
                        <a:lnSpc>
                          <a:spcPts val="1000"/>
                        </a:lnSpc>
                        <a:spcBef>
                          <a:spcPts val="300"/>
                        </a:spcBef>
                        <a:spcAft>
                          <a:spcPts val="0"/>
                        </a:spcAft>
                      </a:pPr>
                      <a:r>
                        <a:rPr lang="zh-CN" sz="1200" dirty="0">
                          <a:effectLst/>
                        </a:rPr>
                        <a:t>End of program; the data group are now sorted by height</a:t>
                      </a:r>
                      <a:endParaRPr lang="zh-CN" sz="1200" dirty="0">
                        <a:effectLst/>
                        <a:latin typeface="Times" panose="02020603050405020304" pitchFamily="18" charset="0"/>
                        <a:ea typeface="等线" panose="02010600030101010101" pitchFamily="2" charset="-122"/>
                        <a:cs typeface="Times New Roman" panose="02020603050405020304" charset="0"/>
                      </a:endParaRPr>
                    </a:p>
                  </a:txBody>
                  <a:tcPr marL="68580" marR="68580" marT="0" marB="0" anchor="ctr"/>
                </a:tc>
              </a:tr>
            </a:tbl>
          </a:graphicData>
        </a:graphic>
      </p:graphicFrame>
      <p:sp>
        <p:nvSpPr>
          <p:cNvPr id="8" name="标题 1"/>
          <p:cNvSpPr>
            <a:spLocks noGrp="1"/>
          </p:cNvSpPr>
          <p:nvPr>
            <p:ph type="title"/>
          </p:nvPr>
        </p:nvSpPr>
        <p:spPr>
          <a:xfrm>
            <a:off x="251520" y="122238"/>
            <a:ext cx="8712968" cy="858490"/>
          </a:xfrm>
        </p:spPr>
        <p:txBody>
          <a:bodyPr/>
          <a:lstStyle/>
          <a:p>
            <a:r>
              <a:rPr lang="en-US" altLang="zh-CN" dirty="0"/>
              <a:t>Criteria of each student’s </a:t>
            </a:r>
            <a:r>
              <a:rPr lang="en-US" altLang="zh-CN" dirty="0">
                <a:solidFill>
                  <a:srgbClr val="FF0000"/>
                </a:solidFill>
              </a:rPr>
              <a:t>design</a:t>
            </a:r>
            <a:endParaRPr lang="zh-CN" altLang="en-US"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TABLE_BEAUTIFY" val="smartTable{36a43c49-3cb8-4d59-9b74-b2e19422e342}"/>
</p:tagLst>
</file>

<file path=ppt/tags/tag2.xml><?xml version="1.0" encoding="utf-8"?>
<p:tagLst xmlns:p="http://schemas.openxmlformats.org/presentationml/2006/main">
  <p:tag name="KSO_WM_UNIT_TABLE_BEAUTIFY" val="smartTable{3c1b34e8-c654-4373-9a2a-bdaf3698320f}"/>
</p:tagLst>
</file>

<file path=ppt/tags/tag3.xml><?xml version="1.0" encoding="utf-8"?>
<p:tagLst xmlns:p="http://schemas.openxmlformats.org/presentationml/2006/main">
  <p:tag name="KSO_WM_UNIT_TABLE_BEAUTIFY" val="smartTable{dadf3f3a-caa3-4175-b307-c4248633ddf5}"/>
</p:tagLst>
</file>

<file path=ppt/tags/tag4.xml><?xml version="1.0" encoding="utf-8"?>
<p:tagLst xmlns:p="http://schemas.openxmlformats.org/presentationml/2006/main">
  <p:tag name="KSO_WM_UNIT_TABLE_BEAUTIFY" val="smartTable{fa509397-e7b4-4267-8635-b39462e4837e}"/>
  <p:tag name="TABLE_ENDDRAG_ORIGIN_RECT" val="605*71"/>
  <p:tag name="TABLE_ENDDRAG_RECT" val="57*385*605*71"/>
</p:tagLst>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Network</Template>
  <TotalTime>0</TotalTime>
  <Words>8206</Words>
  <Application>WPS 演示</Application>
  <PresentationFormat>全屏显示(4:3)</PresentationFormat>
  <Paragraphs>654</Paragraphs>
  <Slides>36</Slides>
  <Notes>20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36</vt:i4>
      </vt:variant>
    </vt:vector>
  </HeadingPairs>
  <TitlesOfParts>
    <vt:vector size="52" baseType="lpstr">
      <vt:lpstr>Arial</vt:lpstr>
      <vt:lpstr>宋体</vt:lpstr>
      <vt:lpstr>Wingdings</vt:lpstr>
      <vt:lpstr>Franklin Gothic Medium</vt:lpstr>
      <vt:lpstr>微软雅黑</vt:lpstr>
      <vt:lpstr>Cambria Math</vt:lpstr>
      <vt:lpstr>黑体</vt:lpstr>
      <vt:lpstr>Times</vt:lpstr>
      <vt:lpstr>Times New Roman</vt:lpstr>
      <vt:lpstr>等线</vt:lpstr>
      <vt:lpstr>Arial Unicode MS</vt:lpstr>
      <vt:lpstr>楷体</vt:lpstr>
      <vt:lpstr>Network</vt:lpstr>
      <vt:lpstr>Word.Document.12</vt:lpstr>
      <vt:lpstr>Word.Document.12</vt:lpstr>
      <vt:lpstr>Word.Document.12</vt:lpstr>
      <vt:lpstr> Lab Slides Human Sorter  郭泓锐  实验课助教 guohongrui17@mails.ucas.ac.cn</vt:lpstr>
      <vt:lpstr>Outline</vt:lpstr>
      <vt:lpstr>PowerPoint 演示文稿</vt:lpstr>
      <vt:lpstr>First week</vt:lpstr>
      <vt:lpstr>Design a real computer to do quicksort Read textbook 2.3 4.3.3 5.3.3 7.3</vt:lpstr>
      <vt:lpstr>Objective</vt:lpstr>
      <vt:lpstr>Criteria of each student’s design</vt:lpstr>
      <vt:lpstr>Criteria of each student’s design</vt:lpstr>
      <vt:lpstr>Criteria of each student’s design</vt:lpstr>
      <vt:lpstr>Criteria of each student’s design</vt:lpstr>
      <vt:lpstr> </vt:lpstr>
      <vt:lpstr>PowerPoint 演示文稿</vt:lpstr>
      <vt:lpstr>Sample design Q&amp;A</vt:lpstr>
      <vt:lpstr>Sample design Q&amp;A</vt:lpstr>
      <vt:lpstr>Suggested structure of Lab report  (see SEP)</vt:lpstr>
      <vt:lpstr>重要的时间节点</vt:lpstr>
      <vt:lpstr>One example</vt:lpstr>
      <vt:lpstr>PowerPoint 演示文稿</vt:lpstr>
      <vt:lpstr>班级快速排序实践（人体计算机）</vt:lpstr>
      <vt:lpstr>发现 bug！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附录</vt:lpstr>
      <vt:lpstr>预备知识</vt:lpstr>
      <vt:lpstr>实验内容</vt:lpstr>
      <vt:lpstr>实验内容</vt:lpstr>
      <vt:lpstr>实验内容</vt:lpstr>
      <vt:lpstr>实验内容</vt:lpstr>
      <vt:lpstr>实验内容</vt:lpstr>
      <vt:lpstr>实验内容</vt:lpstr>
      <vt:lpstr>实验内容</vt:lpstr>
    </vt:vector>
  </TitlesOfParts>
  <Company>UCAS  ICT-CAS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zxu@ict.ac.cn zhangjialin@ict.ac.cn</dc:title>
  <dc:creator>zxu</dc:creator>
  <cp:lastModifiedBy>唐嘉良</cp:lastModifiedBy>
  <cp:revision>1295</cp:revision>
  <dcterms:created xsi:type="dcterms:W3CDTF">2004-09-07T08:14:00Z</dcterms:created>
  <dcterms:modified xsi:type="dcterms:W3CDTF">2021-05-08T14:45:10Z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EDE667AC3BB144E8B502C31DE0BC9BE2</vt:lpwstr>
  </property>
  <property fmtid="{D5CDD505-2E9C-101B-9397-08002B2CF9AE}" pid="3" name="KSOProductBuildVer">
    <vt:lpwstr>2052-11.1.0.10495</vt:lpwstr>
  </property>
</Properties>
</file>